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75" r:id="rId2"/>
    <p:sldId id="276" r:id="rId3"/>
    <p:sldId id="278" r:id="rId4"/>
    <p:sldId id="279" r:id="rId5"/>
    <p:sldId id="288" r:id="rId6"/>
    <p:sldId id="294" r:id="rId7"/>
    <p:sldId id="282" r:id="rId8"/>
    <p:sldId id="295" r:id="rId9"/>
    <p:sldId id="284" r:id="rId10"/>
    <p:sldId id="293" r:id="rId11"/>
    <p:sldId id="287" r:id="rId12"/>
    <p:sldId id="277" r:id="rId13"/>
    <p:sldId id="286" r:id="rId14"/>
  </p:sldIdLst>
  <p:sldSz cx="9144000" cy="6858000" type="screen4x3"/>
  <p:notesSz cx="6858000" cy="9144000"/>
  <p:embeddedFontLst>
    <p:embeddedFont>
      <p:font typeface="Tuffy-TTF" panose="020B0603060100000000" charset="0"/>
      <p:regular r:id="rId17"/>
      <p:bold r:id="rId18"/>
      <p:italic r:id="rId19"/>
      <p:boldItalic r:id="rId20"/>
    </p:embeddedFont>
    <p:embeddedFont>
      <p:font typeface="Tuffy" panose="020B0603060100000000" charset="0"/>
      <p:regular r:id="rId21"/>
      <p:bold r:id="rId22"/>
      <p:italic r:id="rId23"/>
      <p:boldItalic r:id="rId24"/>
    </p:embeddedFont>
    <p:embeddedFont>
      <p:font typeface="Twinkl" panose="020B0604020202020204" charset="0"/>
      <p:regular r:id="rId25"/>
      <p:bold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140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guide id="12" orient="horz" pos="2886" userDrawn="1">
          <p15:clr>
            <a:srgbClr val="A4A3A4"/>
          </p15:clr>
        </p15:guide>
        <p15:guide id="13" pos="29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C"/>
    <a:srgbClr val="007AC3"/>
    <a:srgbClr val="009285"/>
    <a:srgbClr val="E52122"/>
    <a:srgbClr val="689327"/>
    <a:srgbClr val="FAB001"/>
    <a:srgbClr val="6C6C6C"/>
    <a:srgbClr val="005722"/>
    <a:srgbClr val="2DB7BD"/>
    <a:srgbClr val="6419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33" autoAdjust="0"/>
    <p:restoredTop sz="94660"/>
  </p:normalViewPr>
  <p:slideViewPr>
    <p:cSldViewPr snapToGrid="0" showGuides="1">
      <p:cViewPr varScale="1">
        <p:scale>
          <a:sx n="73" d="100"/>
          <a:sy n="73" d="100"/>
        </p:scale>
        <p:origin x="1302" y="66"/>
      </p:cViewPr>
      <p:guideLst>
        <p:guide orient="horz" pos="2160"/>
        <p:guide pos="2880"/>
        <p:guide pos="340"/>
        <p:guide orient="horz" pos="3952"/>
        <p:guide pos="5420"/>
        <p:guide orient="horz" pos="346"/>
        <p:guide pos="1406"/>
        <p:guide orient="horz" pos="504"/>
        <p:guide orient="horz" pos="3838"/>
        <p:guide pos="5284"/>
        <p:guide orient="horz" pos="2886"/>
        <p:guide pos="2980"/>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02/07/2020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02/07/2020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twinkl.co.uk/resources/planit-maths-primary-teaching-resources-year-3/planit-maths-primary-teaching-resources-year-3-geometry---properties-of-shape/planit-maths-primary-teaching-resources-year-3-geometry---properties-of-shape-draw-2-d-shapes-and-make-3-d-shapes-using-modelling-materials" TargetMode="External"/><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4052535"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77" name="Straight Connector 76"/>
          <p:cNvCxnSpPr/>
          <p:nvPr/>
        </p:nvCxnSpPr>
        <p:spPr>
          <a:xfrm>
            <a:off x="4052535"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2A0E494-E996-4A96-9F22-C8B82BC6477C}"/>
              </a:ext>
            </a:extLst>
          </p:cNvPr>
          <p:cNvSpPr/>
          <p:nvPr/>
        </p:nvSpPr>
        <p:spPr>
          <a:xfrm>
            <a:off x="445574" y="702863"/>
            <a:ext cx="3593026"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Recognise and Describe 2D Shapes</a:t>
            </a:r>
          </a:p>
        </p:txBody>
      </p:sp>
      <p:sp>
        <p:nvSpPr>
          <p:cNvPr id="7" name="Rectangle 6">
            <a:extLst>
              <a:ext uri="{FF2B5EF4-FFF2-40B4-BE49-F238E27FC236}">
                <a16:creationId xmlns:a16="http://schemas.microsoft.com/office/drawing/2014/main" id="{1D987A04-B2DC-49B4-9EC0-B2EA587E4921}"/>
              </a:ext>
            </a:extLst>
          </p:cNvPr>
          <p:cNvSpPr/>
          <p:nvPr/>
        </p:nvSpPr>
        <p:spPr>
          <a:xfrm>
            <a:off x="766118" y="1158657"/>
            <a:ext cx="7611763" cy="422405"/>
          </a:xfrm>
          <a:prstGeom prst="rect">
            <a:avLst/>
          </a:prstGeom>
          <a:noFill/>
          <a:ln w="28575">
            <a:noFill/>
          </a:ln>
        </p:spPr>
        <p:txBody>
          <a:bodyPr wrap="square" lIns="72000" tIns="72000" rIns="72000" bIns="72000">
            <a:spAutoFit/>
          </a:bodyPr>
          <a:lstStyle/>
          <a:p>
            <a:r>
              <a:rPr lang="en-GB" altLang="en-US" dirty="0"/>
              <a:t>What do these shapes have in common?</a:t>
            </a:r>
          </a:p>
        </p:txBody>
      </p:sp>
      <p:sp>
        <p:nvSpPr>
          <p:cNvPr id="25" name="Oval 24">
            <a:extLst>
              <a:ext uri="{FF2B5EF4-FFF2-40B4-BE49-F238E27FC236}">
                <a16:creationId xmlns:a16="http://schemas.microsoft.com/office/drawing/2014/main" id="{CED92C7A-8ADB-469C-94FE-46A8112147C2}"/>
              </a:ext>
            </a:extLst>
          </p:cNvPr>
          <p:cNvSpPr/>
          <p:nvPr/>
        </p:nvSpPr>
        <p:spPr>
          <a:xfrm rot="5400000">
            <a:off x="511509" y="2216876"/>
            <a:ext cx="1715853" cy="1058718"/>
          </a:xfrm>
          <a:prstGeom prst="ellipse">
            <a:avLst/>
          </a:prstGeom>
          <a:solidFill>
            <a:srgbClr val="E5007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78945B5D-AC5A-494D-B86F-96C2C6BECA0B}"/>
              </a:ext>
            </a:extLst>
          </p:cNvPr>
          <p:cNvSpPr/>
          <p:nvPr/>
        </p:nvSpPr>
        <p:spPr>
          <a:xfrm>
            <a:off x="3581401" y="2105025"/>
            <a:ext cx="1504950" cy="1504950"/>
          </a:xfrm>
          <a:prstGeom prst="ellipse">
            <a:avLst/>
          </a:prstGeom>
          <a:solidFill>
            <a:srgbClr val="E5007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Chord 36">
            <a:extLst>
              <a:ext uri="{FF2B5EF4-FFF2-40B4-BE49-F238E27FC236}">
                <a16:creationId xmlns:a16="http://schemas.microsoft.com/office/drawing/2014/main" id="{6BB15C9A-26AD-481E-8B23-69400893AD58}"/>
              </a:ext>
            </a:extLst>
          </p:cNvPr>
          <p:cNvSpPr/>
          <p:nvPr/>
        </p:nvSpPr>
        <p:spPr>
          <a:xfrm rot="18034000">
            <a:off x="2191015" y="1988359"/>
            <a:ext cx="1833742" cy="1833742"/>
          </a:xfrm>
          <a:prstGeom prst="chord">
            <a:avLst>
              <a:gd name="adj1" fmla="val 11110531"/>
              <a:gd name="adj2" fmla="val 21238853"/>
            </a:avLst>
          </a:prstGeom>
          <a:solidFill>
            <a:srgbClr val="E5007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7C37A6F7-9E1C-462F-ACC2-D8882D8904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420"/>
          <a:stretch/>
        </p:blipFill>
        <p:spPr>
          <a:xfrm>
            <a:off x="6213579" y="4140643"/>
            <a:ext cx="2031791" cy="2717357"/>
          </a:xfrm>
          <a:prstGeom prst="rect">
            <a:avLst/>
          </a:prstGeom>
        </p:spPr>
      </p:pic>
      <p:sp>
        <p:nvSpPr>
          <p:cNvPr id="40" name="Rectangle 39">
            <a:extLst>
              <a:ext uri="{FF2B5EF4-FFF2-40B4-BE49-F238E27FC236}">
                <a16:creationId xmlns:a16="http://schemas.microsoft.com/office/drawing/2014/main" id="{0AD1B80C-954A-455C-A45A-A06F1E71D473}"/>
              </a:ext>
            </a:extLst>
          </p:cNvPr>
          <p:cNvSpPr/>
          <p:nvPr/>
        </p:nvSpPr>
        <p:spPr>
          <a:xfrm>
            <a:off x="766118" y="3994995"/>
            <a:ext cx="7611763" cy="422405"/>
          </a:xfrm>
          <a:prstGeom prst="rect">
            <a:avLst/>
          </a:prstGeom>
          <a:noFill/>
          <a:ln w="28575">
            <a:noFill/>
          </a:ln>
        </p:spPr>
        <p:txBody>
          <a:bodyPr wrap="square" lIns="72000" tIns="72000" rIns="72000" bIns="72000">
            <a:spAutoFit/>
          </a:bodyPr>
          <a:lstStyle/>
          <a:p>
            <a:r>
              <a:rPr lang="en-GB" altLang="en-US" dirty="0"/>
              <a:t>What are some differences between them?</a:t>
            </a:r>
          </a:p>
        </p:txBody>
      </p:sp>
      <p:sp>
        <p:nvSpPr>
          <p:cNvPr id="4" name="Rectangle 3">
            <a:extLst>
              <a:ext uri="{FF2B5EF4-FFF2-40B4-BE49-F238E27FC236}">
                <a16:creationId xmlns:a16="http://schemas.microsoft.com/office/drawing/2014/main" id="{2634E492-B831-4C37-91B3-FA596B91B3F2}"/>
              </a:ext>
            </a:extLst>
          </p:cNvPr>
          <p:cNvSpPr/>
          <p:nvPr/>
        </p:nvSpPr>
        <p:spPr>
          <a:xfrm>
            <a:off x="782750" y="4581525"/>
            <a:ext cx="2898550" cy="369332"/>
          </a:xfrm>
          <a:prstGeom prst="rect">
            <a:avLst/>
          </a:prstGeom>
        </p:spPr>
        <p:txBody>
          <a:bodyPr wrap="none">
            <a:spAutoFit/>
          </a:bodyPr>
          <a:lstStyle/>
          <a:p>
            <a:pPr marL="285750" indent="-285750">
              <a:buFont typeface="Arial" panose="020B0604020202020204" pitchFamily="34" charset="0"/>
              <a:buChar char="•"/>
            </a:pPr>
            <a:r>
              <a:rPr lang="en-GB" dirty="0"/>
              <a:t>One has a straight side.</a:t>
            </a:r>
          </a:p>
        </p:txBody>
      </p:sp>
      <p:sp>
        <p:nvSpPr>
          <p:cNvPr id="8" name="Rectangle 7">
            <a:extLst>
              <a:ext uri="{FF2B5EF4-FFF2-40B4-BE49-F238E27FC236}">
                <a16:creationId xmlns:a16="http://schemas.microsoft.com/office/drawing/2014/main" id="{41596031-74EE-4EE2-A771-A3E6CE86D545}"/>
              </a:ext>
            </a:extLst>
          </p:cNvPr>
          <p:cNvSpPr/>
          <p:nvPr/>
        </p:nvSpPr>
        <p:spPr>
          <a:xfrm>
            <a:off x="782750" y="5181228"/>
            <a:ext cx="5521569" cy="923330"/>
          </a:xfrm>
          <a:prstGeom prst="rect">
            <a:avLst/>
          </a:prstGeom>
        </p:spPr>
        <p:txBody>
          <a:bodyPr wrap="square">
            <a:spAutoFit/>
          </a:bodyPr>
          <a:lstStyle/>
          <a:p>
            <a:pPr marL="285750" indent="-285750">
              <a:buFont typeface="Arial" panose="020B0604020202020204" pitchFamily="34" charset="0"/>
              <a:buChar char="•"/>
            </a:pPr>
            <a:r>
              <a:rPr lang="en-GB" dirty="0"/>
              <a:t>Some are symmetrical even when they are turned round. (If they were made of paper, they could be folded exactly in half in more than one direction.)</a:t>
            </a:r>
          </a:p>
        </p:txBody>
      </p:sp>
      <p:pic>
        <p:nvPicPr>
          <p:cNvPr id="41" name="Picture 40">
            <a:extLst>
              <a:ext uri="{FF2B5EF4-FFF2-40B4-BE49-F238E27FC236}">
                <a16:creationId xmlns:a16="http://schemas.microsoft.com/office/drawing/2014/main" id="{2132C017-F97B-4B2A-8D16-F6ED0438AF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155" t="-2222" r="25255" b="61629"/>
          <a:stretch/>
        </p:blipFill>
        <p:spPr>
          <a:xfrm flipH="1">
            <a:off x="6817858" y="2206136"/>
            <a:ext cx="1446667" cy="1446667"/>
          </a:xfrm>
          <a:prstGeom prst="ellipse">
            <a:avLst/>
          </a:prstGeom>
          <a:solidFill>
            <a:schemeClr val="bg1"/>
          </a:solidFill>
          <a:ln w="57150">
            <a:solidFill>
              <a:srgbClr val="00529C"/>
            </a:solidFill>
          </a:ln>
        </p:spPr>
      </p:pic>
      <p:sp>
        <p:nvSpPr>
          <p:cNvPr id="42" name="Speech Bubble: Oval 41">
            <a:extLst>
              <a:ext uri="{FF2B5EF4-FFF2-40B4-BE49-F238E27FC236}">
                <a16:creationId xmlns:a16="http://schemas.microsoft.com/office/drawing/2014/main" id="{5E7ACFC6-FCF2-41E9-80BF-92BDBAA01D62}"/>
              </a:ext>
            </a:extLst>
          </p:cNvPr>
          <p:cNvSpPr/>
          <p:nvPr/>
        </p:nvSpPr>
        <p:spPr>
          <a:xfrm>
            <a:off x="5213595" y="1392848"/>
            <a:ext cx="2246920" cy="1221200"/>
          </a:xfrm>
          <a:prstGeom prst="wedgeEllipseCallout">
            <a:avLst>
              <a:gd name="adj1" fmla="val 31015"/>
              <a:gd name="adj2" fmla="val 76854"/>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They all have a curved side.</a:t>
            </a:r>
          </a:p>
        </p:txBody>
      </p:sp>
    </p:spTree>
    <p:extLst>
      <p:ext uri="{BB962C8B-B14F-4D97-AF65-F5344CB8AC3E}">
        <p14:creationId xmlns:p14="http://schemas.microsoft.com/office/powerpoint/2010/main" val="190977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37" grpId="0" animBg="1"/>
      <p:bldP spid="40" grpId="0"/>
      <p:bldP spid="4" grpId="0"/>
      <p:bldP spid="8" grpId="0"/>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650" y="1822827"/>
            <a:ext cx="7632700" cy="4269997"/>
          </a:xfrm>
          <a:prstGeom prst="rect">
            <a:avLst/>
          </a:prstGeom>
          <a:solidFill>
            <a:srgbClr val="034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sp>
        <p:nvSpPr>
          <p:cNvPr id="6" name="Rectangle 5"/>
          <p:cNvSpPr/>
          <p:nvPr/>
        </p:nvSpPr>
        <p:spPr>
          <a:xfrm>
            <a:off x="445574" y="702863"/>
            <a:ext cx="364786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Recognise and Describe 2D Shapes</a:t>
            </a:r>
          </a:p>
        </p:txBody>
      </p:sp>
      <p:sp>
        <p:nvSpPr>
          <p:cNvPr id="14" name="Rectangle 13">
            <a:extLst>
              <a:ext uri="{FF2B5EF4-FFF2-40B4-BE49-F238E27FC236}">
                <a16:creationId xmlns:a16="http://schemas.microsoft.com/office/drawing/2014/main" id="{99087701-4D6C-49F2-B98C-2D4EDFFB0A14}"/>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E110046-19B3-4EC2-AF1F-950E90492CC9}"/>
              </a:ext>
            </a:extLst>
          </p:cNvPr>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D8F3E380-6E1F-49E9-B29C-3305EF2453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17" name="Picture 16">
            <a:extLst>
              <a:ext uri="{FF2B5EF4-FFF2-40B4-BE49-F238E27FC236}">
                <a16:creationId xmlns:a16="http://schemas.microsoft.com/office/drawing/2014/main" id="{7D4A2F96-7ED8-40C2-808F-3255A4FB99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3381"/>
            <a:ext cx="2722090" cy="3848888"/>
          </a:xfrm>
          <a:prstGeom prst="rect">
            <a:avLst/>
          </a:prstGeom>
          <a:effectLst>
            <a:outerShdw blurRad="63500" sx="102000" sy="102000" algn="ctr" rotWithShape="0">
              <a:prstClr val="black">
                <a:alpha val="20000"/>
              </a:prstClr>
            </a:outerShdw>
          </a:effectLst>
        </p:spPr>
      </p:pic>
      <p:pic>
        <p:nvPicPr>
          <p:cNvPr id="18" name="Picture 17">
            <a:extLst>
              <a:ext uri="{FF2B5EF4-FFF2-40B4-BE49-F238E27FC236}">
                <a16:creationId xmlns:a16="http://schemas.microsoft.com/office/drawing/2014/main" id="{8C777421-A842-48D9-864B-0C68671502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426" y="2033381"/>
            <a:ext cx="2722090" cy="3848888"/>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6A8892E4-29E7-4650-A1E1-3266519231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0154"/>
          <a:stretch/>
        </p:blipFill>
        <p:spPr>
          <a:xfrm rot="1560000">
            <a:off x="2643251" y="2964778"/>
            <a:ext cx="720000" cy="2042381"/>
          </a:xfrm>
          <a:prstGeom prst="rect">
            <a:avLst/>
          </a:prstGeom>
          <a:effectLst/>
        </p:spPr>
      </p:pic>
      <p:pic>
        <p:nvPicPr>
          <p:cNvPr id="20" name="Picture 19">
            <a:extLst>
              <a:ext uri="{FF2B5EF4-FFF2-40B4-BE49-F238E27FC236}">
                <a16:creationId xmlns:a16="http://schemas.microsoft.com/office/drawing/2014/main" id="{8E9A5A4B-BBDE-4F90-9241-CB4BD18572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81" t="3955" r="3495" b="36752"/>
          <a:stretch/>
        </p:blipFill>
        <p:spPr>
          <a:xfrm rot="1651520">
            <a:off x="1069591" y="2334842"/>
            <a:ext cx="1440000" cy="1296381"/>
          </a:xfrm>
          <a:prstGeom prst="rect">
            <a:avLst/>
          </a:prstGeom>
        </p:spPr>
      </p:pic>
      <p:pic>
        <p:nvPicPr>
          <p:cNvPr id="21" name="Boy Writing">
            <a:extLst>
              <a:ext uri="{FF2B5EF4-FFF2-40B4-BE49-F238E27FC236}">
                <a16:creationId xmlns:a16="http://schemas.microsoft.com/office/drawing/2014/main" id="{ED642F58-0B22-4DB3-A207-15BC4C95D9D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6" t="622" r="32362"/>
          <a:stretch/>
        </p:blipFill>
        <p:spPr>
          <a:xfrm>
            <a:off x="755648" y="1928692"/>
            <a:ext cx="4038155" cy="4164130"/>
          </a:xfrm>
          <a:prstGeom prst="rect">
            <a:avLst/>
          </a:prstGeom>
        </p:spPr>
      </p:pic>
    </p:spTree>
    <p:extLst>
      <p:ext uri="{BB962C8B-B14F-4D97-AF65-F5344CB8AC3E}">
        <p14:creationId xmlns:p14="http://schemas.microsoft.com/office/powerpoint/2010/main" val="1783973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677621"/>
          </a:xfrm>
          <a:prstGeom prst="rect">
            <a:avLst/>
          </a:prstGeom>
          <a:solidFill>
            <a:schemeClr val="bg1"/>
          </a:solidFill>
        </p:spPr>
        <p:txBody>
          <a:bodyPr wrap="square">
            <a:spAutoFit/>
          </a:bodyPr>
          <a:lstStyle/>
          <a:p>
            <a:pPr lvl="0" algn="ctr">
              <a:lnSpc>
                <a:spcPct val="110000"/>
              </a:lnSpc>
            </a:pPr>
            <a:r>
              <a:rPr lang="en-GB" b="1" dirty="0">
                <a:solidFill>
                  <a:srgbClr val="014482"/>
                </a:solidFill>
                <a:latin typeface="Tuffy" panose="020B0603060100000000" pitchFamily="34" charset="0"/>
                <a:ea typeface="Tuffy" panose="020B0603060100000000" pitchFamily="34" charset="0"/>
              </a:rPr>
              <a:t>Draw 2-D shapes and make 3-D shapes using modelling materials; recognise 3-D shapes in different orientations and describe them.</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8104" y="3226660"/>
            <a:ext cx="3706766" cy="185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190569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National Curriculum Objective</a:t>
            </a:r>
          </a:p>
        </p:txBody>
      </p:sp>
      <p:sp>
        <p:nvSpPr>
          <p:cNvPr id="14" name="Content Placeholder 15"/>
          <p:cNvSpPr txBox="1">
            <a:spLocks/>
          </p:cNvSpPr>
          <p:nvPr/>
        </p:nvSpPr>
        <p:spPr>
          <a:xfrm>
            <a:off x="628650" y="1127760"/>
            <a:ext cx="7886700" cy="102578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Draw 2-D shapes and make 3-D shapes using modelling materials; recognise 3-D shapes in different orientations and describe them.</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4050319"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3583501"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Recognise and Describe 2D Shapes</a:t>
            </a:r>
            <a:endParaRPr lang="en-GB" sz="1600" b="1" dirty="0">
              <a:solidFill>
                <a:schemeClr val="bg1"/>
              </a:solidFill>
            </a:endParaRPr>
          </a:p>
        </p:txBody>
      </p:sp>
      <p:cxnSp>
        <p:nvCxnSpPr>
          <p:cNvPr id="103" name="Straight Connector 102"/>
          <p:cNvCxnSpPr/>
          <p:nvPr/>
        </p:nvCxnSpPr>
        <p:spPr>
          <a:xfrm>
            <a:off x="405031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FC6E86D-4906-482E-8C01-CC126FB93770}"/>
              </a:ext>
            </a:extLst>
          </p:cNvPr>
          <p:cNvSpPr/>
          <p:nvPr/>
        </p:nvSpPr>
        <p:spPr>
          <a:xfrm>
            <a:off x="766118" y="1158657"/>
            <a:ext cx="7611763" cy="699404"/>
          </a:xfrm>
          <a:prstGeom prst="rect">
            <a:avLst/>
          </a:prstGeom>
          <a:noFill/>
          <a:ln w="28575">
            <a:noFill/>
          </a:ln>
        </p:spPr>
        <p:txBody>
          <a:bodyPr wrap="square" lIns="72000" tIns="72000" rIns="72000" bIns="72000">
            <a:spAutoFit/>
          </a:bodyPr>
          <a:lstStyle/>
          <a:p>
            <a:r>
              <a:rPr lang="en-GB" kern="0" dirty="0">
                <a:solidFill>
                  <a:srgbClr val="000000"/>
                </a:solidFill>
              </a:rPr>
              <a:t>Describe one of the shapes below. Think about the sides and vertices (corners).</a:t>
            </a:r>
          </a:p>
        </p:txBody>
      </p:sp>
      <p:grpSp>
        <p:nvGrpSpPr>
          <p:cNvPr id="10" name="Group 9">
            <a:extLst>
              <a:ext uri="{FF2B5EF4-FFF2-40B4-BE49-F238E27FC236}">
                <a16:creationId xmlns:a16="http://schemas.microsoft.com/office/drawing/2014/main" id="{24BBEA88-3764-48A4-91FD-0BC5BBB32FA6}"/>
              </a:ext>
            </a:extLst>
          </p:cNvPr>
          <p:cNvGrpSpPr/>
          <p:nvPr/>
        </p:nvGrpSpPr>
        <p:grpSpPr>
          <a:xfrm>
            <a:off x="766075" y="2362200"/>
            <a:ext cx="1359386" cy="838770"/>
            <a:chOff x="981340" y="2301240"/>
            <a:chExt cx="1359386" cy="838770"/>
          </a:xfrm>
        </p:grpSpPr>
        <p:sp>
          <p:nvSpPr>
            <p:cNvPr id="2" name="Oval 1">
              <a:extLst>
                <a:ext uri="{FF2B5EF4-FFF2-40B4-BE49-F238E27FC236}">
                  <a16:creationId xmlns:a16="http://schemas.microsoft.com/office/drawing/2014/main" id="{7233D98B-0B19-4C7A-9F40-C54A3313E666}"/>
                </a:ext>
              </a:extLst>
            </p:cNvPr>
            <p:cNvSpPr/>
            <p:nvPr/>
          </p:nvSpPr>
          <p:spPr>
            <a:xfrm>
              <a:off x="981340" y="2301240"/>
              <a:ext cx="1359386" cy="838770"/>
            </a:xfrm>
            <a:prstGeom prst="ellipse">
              <a:avLst/>
            </a:prstGeom>
            <a:solidFill>
              <a:srgbClr val="E5007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9DDF9CBD-DF44-492D-93DF-D1C042097A1E}"/>
                </a:ext>
              </a:extLst>
            </p:cNvPr>
            <p:cNvSpPr/>
            <p:nvPr/>
          </p:nvSpPr>
          <p:spPr>
            <a:xfrm>
              <a:off x="1311711" y="2506053"/>
              <a:ext cx="628698" cy="369332"/>
            </a:xfrm>
            <a:prstGeom prst="rect">
              <a:avLst/>
            </a:prstGeom>
          </p:spPr>
          <p:txBody>
            <a:bodyPr wrap="none">
              <a:spAutoFit/>
            </a:bodyPr>
            <a:lstStyle/>
            <a:p>
              <a:r>
                <a:rPr lang="en-GB" b="1" dirty="0">
                  <a:solidFill>
                    <a:schemeClr val="bg1"/>
                  </a:solidFill>
                </a:rPr>
                <a:t>oval</a:t>
              </a:r>
            </a:p>
          </p:txBody>
        </p:sp>
      </p:grpSp>
      <p:grpSp>
        <p:nvGrpSpPr>
          <p:cNvPr id="13" name="Group 12">
            <a:extLst>
              <a:ext uri="{FF2B5EF4-FFF2-40B4-BE49-F238E27FC236}">
                <a16:creationId xmlns:a16="http://schemas.microsoft.com/office/drawing/2014/main" id="{3237FF5C-A5A1-40E4-AB73-8EF84D3A5E6E}"/>
              </a:ext>
            </a:extLst>
          </p:cNvPr>
          <p:cNvGrpSpPr/>
          <p:nvPr/>
        </p:nvGrpSpPr>
        <p:grpSpPr>
          <a:xfrm>
            <a:off x="3633743" y="2232660"/>
            <a:ext cx="993947" cy="993947"/>
            <a:chOff x="3889690" y="2110740"/>
            <a:chExt cx="993947" cy="993947"/>
          </a:xfrm>
        </p:grpSpPr>
        <p:sp>
          <p:nvSpPr>
            <p:cNvPr id="4" name="Oval 3">
              <a:extLst>
                <a:ext uri="{FF2B5EF4-FFF2-40B4-BE49-F238E27FC236}">
                  <a16:creationId xmlns:a16="http://schemas.microsoft.com/office/drawing/2014/main" id="{5FBCCE1C-2D8B-4242-96E2-473DA4E8ABE4}"/>
                </a:ext>
              </a:extLst>
            </p:cNvPr>
            <p:cNvSpPr/>
            <p:nvPr/>
          </p:nvSpPr>
          <p:spPr>
            <a:xfrm>
              <a:off x="3889690" y="2110740"/>
              <a:ext cx="993947" cy="993947"/>
            </a:xfrm>
            <a:prstGeom prst="ellipse">
              <a:avLst/>
            </a:prstGeom>
            <a:solidFill>
              <a:srgbClr val="E5007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CFEC9EE0-FC57-43D8-87C5-C3851576ECFB}"/>
                </a:ext>
              </a:extLst>
            </p:cNvPr>
            <p:cNvSpPr/>
            <p:nvPr/>
          </p:nvSpPr>
          <p:spPr>
            <a:xfrm>
              <a:off x="4003634" y="2412049"/>
              <a:ext cx="753732" cy="369332"/>
            </a:xfrm>
            <a:prstGeom prst="rect">
              <a:avLst/>
            </a:prstGeom>
          </p:spPr>
          <p:txBody>
            <a:bodyPr wrap="none">
              <a:spAutoFit/>
            </a:bodyPr>
            <a:lstStyle/>
            <a:p>
              <a:r>
                <a:rPr lang="en-GB" b="1" dirty="0">
                  <a:solidFill>
                    <a:schemeClr val="bg1"/>
                  </a:solidFill>
                </a:rPr>
                <a:t>circle</a:t>
              </a:r>
            </a:p>
          </p:txBody>
        </p:sp>
      </p:grpSp>
      <p:grpSp>
        <p:nvGrpSpPr>
          <p:cNvPr id="15" name="Group 14">
            <a:extLst>
              <a:ext uri="{FF2B5EF4-FFF2-40B4-BE49-F238E27FC236}">
                <a16:creationId xmlns:a16="http://schemas.microsoft.com/office/drawing/2014/main" id="{F2B5C10E-0A28-42DF-A73F-2C5491C1E7FA}"/>
              </a:ext>
            </a:extLst>
          </p:cNvPr>
          <p:cNvGrpSpPr/>
          <p:nvPr/>
        </p:nvGrpSpPr>
        <p:grpSpPr>
          <a:xfrm>
            <a:off x="5344256" y="3756660"/>
            <a:ext cx="1452784" cy="1452784"/>
            <a:chOff x="6204248" y="1976216"/>
            <a:chExt cx="1452784" cy="1452784"/>
          </a:xfrm>
        </p:grpSpPr>
        <p:sp>
          <p:nvSpPr>
            <p:cNvPr id="8" name="Chord 7">
              <a:extLst>
                <a:ext uri="{FF2B5EF4-FFF2-40B4-BE49-F238E27FC236}">
                  <a16:creationId xmlns:a16="http://schemas.microsoft.com/office/drawing/2014/main" id="{1E98CE4B-255C-4060-9B6E-85AD1FF438AF}"/>
                </a:ext>
              </a:extLst>
            </p:cNvPr>
            <p:cNvSpPr/>
            <p:nvPr/>
          </p:nvSpPr>
          <p:spPr>
            <a:xfrm>
              <a:off x="6204248" y="1976216"/>
              <a:ext cx="1452784" cy="1452784"/>
            </a:xfrm>
            <a:prstGeom prst="chord">
              <a:avLst>
                <a:gd name="adj1" fmla="val 11110531"/>
                <a:gd name="adj2" fmla="val 21238853"/>
              </a:avLst>
            </a:prstGeom>
            <a:solidFill>
              <a:srgbClr val="E5007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25822C20-8529-43D1-A09E-70BB2D0BB6D7}"/>
                </a:ext>
              </a:extLst>
            </p:cNvPr>
            <p:cNvSpPr/>
            <p:nvPr/>
          </p:nvSpPr>
          <p:spPr>
            <a:xfrm>
              <a:off x="6268270" y="2215496"/>
              <a:ext cx="1317990" cy="369332"/>
            </a:xfrm>
            <a:prstGeom prst="rect">
              <a:avLst/>
            </a:prstGeom>
          </p:spPr>
          <p:txBody>
            <a:bodyPr wrap="none">
              <a:spAutoFit/>
            </a:bodyPr>
            <a:lstStyle/>
            <a:p>
              <a:r>
                <a:rPr lang="en-GB" b="1" dirty="0">
                  <a:solidFill>
                    <a:schemeClr val="bg1"/>
                  </a:solidFill>
                </a:rPr>
                <a:t>semi-circle</a:t>
              </a:r>
            </a:p>
          </p:txBody>
        </p:sp>
      </p:grpSp>
      <p:grpSp>
        <p:nvGrpSpPr>
          <p:cNvPr id="23" name="Group 22">
            <a:extLst>
              <a:ext uri="{FF2B5EF4-FFF2-40B4-BE49-F238E27FC236}">
                <a16:creationId xmlns:a16="http://schemas.microsoft.com/office/drawing/2014/main" id="{32EA2EF9-7398-4FD8-876E-D524E30C71CD}"/>
              </a:ext>
            </a:extLst>
          </p:cNvPr>
          <p:cNvGrpSpPr/>
          <p:nvPr/>
        </p:nvGrpSpPr>
        <p:grpSpPr>
          <a:xfrm>
            <a:off x="3886200" y="4860907"/>
            <a:ext cx="1213503" cy="1155718"/>
            <a:chOff x="4956561" y="4698150"/>
            <a:chExt cx="1213503" cy="1155718"/>
          </a:xfrm>
        </p:grpSpPr>
        <p:sp>
          <p:nvSpPr>
            <p:cNvPr id="16" name="Pentagon 15">
              <a:extLst>
                <a:ext uri="{FF2B5EF4-FFF2-40B4-BE49-F238E27FC236}">
                  <a16:creationId xmlns:a16="http://schemas.microsoft.com/office/drawing/2014/main" id="{0ADFF9B0-6845-4794-ADC5-9BC4355FFA77}"/>
                </a:ext>
              </a:extLst>
            </p:cNvPr>
            <p:cNvSpPr/>
            <p:nvPr/>
          </p:nvSpPr>
          <p:spPr>
            <a:xfrm>
              <a:off x="4956561" y="4698150"/>
              <a:ext cx="1213503" cy="1155718"/>
            </a:xfrm>
            <a:prstGeom prst="pentagon">
              <a:avLst/>
            </a:prstGeom>
            <a:solidFill>
              <a:srgbClr val="0063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68B1505E-5453-48E9-B0FF-7F84B3321BB5}"/>
                </a:ext>
              </a:extLst>
            </p:cNvPr>
            <p:cNvSpPr/>
            <p:nvPr/>
          </p:nvSpPr>
          <p:spPr>
            <a:xfrm>
              <a:off x="5002067" y="5036489"/>
              <a:ext cx="1159292" cy="369332"/>
            </a:xfrm>
            <a:prstGeom prst="rect">
              <a:avLst/>
            </a:prstGeom>
          </p:spPr>
          <p:txBody>
            <a:bodyPr wrap="none">
              <a:spAutoFit/>
            </a:bodyPr>
            <a:lstStyle/>
            <a:p>
              <a:r>
                <a:rPr lang="en-GB" b="1" dirty="0">
                  <a:solidFill>
                    <a:schemeClr val="bg1"/>
                  </a:solidFill>
                </a:rPr>
                <a:t>pentagon</a:t>
              </a:r>
            </a:p>
          </p:txBody>
        </p:sp>
      </p:grpSp>
      <p:grpSp>
        <p:nvGrpSpPr>
          <p:cNvPr id="107" name="Group 106">
            <a:extLst>
              <a:ext uri="{FF2B5EF4-FFF2-40B4-BE49-F238E27FC236}">
                <a16:creationId xmlns:a16="http://schemas.microsoft.com/office/drawing/2014/main" id="{F068EB57-C16F-4BBD-AACB-7A149C53D4B6}"/>
              </a:ext>
            </a:extLst>
          </p:cNvPr>
          <p:cNvGrpSpPr/>
          <p:nvPr/>
        </p:nvGrpSpPr>
        <p:grpSpPr>
          <a:xfrm>
            <a:off x="798981" y="3605813"/>
            <a:ext cx="1133165" cy="1128483"/>
            <a:chOff x="1021866" y="3575333"/>
            <a:chExt cx="1133165" cy="1128483"/>
          </a:xfrm>
        </p:grpSpPr>
        <p:sp>
          <p:nvSpPr>
            <p:cNvPr id="44" name="Freeform: Shape 43">
              <a:extLst>
                <a:ext uri="{FF2B5EF4-FFF2-40B4-BE49-F238E27FC236}">
                  <a16:creationId xmlns:a16="http://schemas.microsoft.com/office/drawing/2014/main" id="{350A203C-A58B-41B2-85E8-2BE3F831DA88}"/>
                </a:ext>
              </a:extLst>
            </p:cNvPr>
            <p:cNvSpPr/>
            <p:nvPr/>
          </p:nvSpPr>
          <p:spPr>
            <a:xfrm>
              <a:off x="1021866" y="3575333"/>
              <a:ext cx="1133165" cy="1128483"/>
            </a:xfrm>
            <a:custGeom>
              <a:avLst/>
              <a:gdLst>
                <a:gd name="connsiteX0" fmla="*/ 75156 w 1215024"/>
                <a:gd name="connsiteY0" fmla="*/ 250520 h 1127342"/>
                <a:gd name="connsiteX1" fmla="*/ 0 w 1215024"/>
                <a:gd name="connsiteY1" fmla="*/ 638827 h 1127342"/>
                <a:gd name="connsiteX2" fmla="*/ 200416 w 1215024"/>
                <a:gd name="connsiteY2" fmla="*/ 1014608 h 1127342"/>
                <a:gd name="connsiteX3" fmla="*/ 601249 w 1215024"/>
                <a:gd name="connsiteY3" fmla="*/ 1127342 h 1127342"/>
                <a:gd name="connsiteX4" fmla="*/ 1027134 w 1215024"/>
                <a:gd name="connsiteY4" fmla="*/ 1002082 h 1127342"/>
                <a:gd name="connsiteX5" fmla="*/ 1215024 w 1215024"/>
                <a:gd name="connsiteY5" fmla="*/ 626301 h 1127342"/>
                <a:gd name="connsiteX6" fmla="*/ 1139868 w 1215024"/>
                <a:gd name="connsiteY6" fmla="*/ 288098 h 1127342"/>
                <a:gd name="connsiteX7" fmla="*/ 814192 w 1215024"/>
                <a:gd name="connsiteY7" fmla="*/ 25052 h 1127342"/>
                <a:gd name="connsiteX8" fmla="*/ 375781 w 1215024"/>
                <a:gd name="connsiteY8" fmla="*/ 0 h 1127342"/>
                <a:gd name="connsiteX9" fmla="*/ 75156 w 1215024"/>
                <a:gd name="connsiteY9" fmla="*/ 250520 h 1127342"/>
                <a:gd name="connsiteX0" fmla="*/ 75156 w 1215024"/>
                <a:gd name="connsiteY0" fmla="*/ 256424 h 1133246"/>
                <a:gd name="connsiteX1" fmla="*/ 0 w 1215024"/>
                <a:gd name="connsiteY1" fmla="*/ 644731 h 1133246"/>
                <a:gd name="connsiteX2" fmla="*/ 200416 w 1215024"/>
                <a:gd name="connsiteY2" fmla="*/ 1020512 h 1133246"/>
                <a:gd name="connsiteX3" fmla="*/ 601249 w 1215024"/>
                <a:gd name="connsiteY3" fmla="*/ 1133246 h 1133246"/>
                <a:gd name="connsiteX4" fmla="*/ 1027134 w 1215024"/>
                <a:gd name="connsiteY4" fmla="*/ 1007986 h 1133246"/>
                <a:gd name="connsiteX5" fmla="*/ 1215024 w 1215024"/>
                <a:gd name="connsiteY5" fmla="*/ 632205 h 1133246"/>
                <a:gd name="connsiteX6" fmla="*/ 1139868 w 1215024"/>
                <a:gd name="connsiteY6" fmla="*/ 294002 h 1133246"/>
                <a:gd name="connsiteX7" fmla="*/ 814192 w 1215024"/>
                <a:gd name="connsiteY7" fmla="*/ 0 h 1133246"/>
                <a:gd name="connsiteX8" fmla="*/ 375781 w 1215024"/>
                <a:gd name="connsiteY8" fmla="*/ 5904 h 1133246"/>
                <a:gd name="connsiteX9" fmla="*/ 75156 w 1215024"/>
                <a:gd name="connsiteY9" fmla="*/ 256424 h 1133246"/>
                <a:gd name="connsiteX0" fmla="*/ 75156 w 1215024"/>
                <a:gd name="connsiteY0" fmla="*/ 251661 h 1128483"/>
                <a:gd name="connsiteX1" fmla="*/ 0 w 1215024"/>
                <a:gd name="connsiteY1" fmla="*/ 639968 h 1128483"/>
                <a:gd name="connsiteX2" fmla="*/ 200416 w 1215024"/>
                <a:gd name="connsiteY2" fmla="*/ 1015749 h 1128483"/>
                <a:gd name="connsiteX3" fmla="*/ 601249 w 1215024"/>
                <a:gd name="connsiteY3" fmla="*/ 1128483 h 1128483"/>
                <a:gd name="connsiteX4" fmla="*/ 1027134 w 1215024"/>
                <a:gd name="connsiteY4" fmla="*/ 1003223 h 1128483"/>
                <a:gd name="connsiteX5" fmla="*/ 1215024 w 1215024"/>
                <a:gd name="connsiteY5" fmla="*/ 627442 h 1128483"/>
                <a:gd name="connsiteX6" fmla="*/ 1139868 w 1215024"/>
                <a:gd name="connsiteY6" fmla="*/ 289239 h 1128483"/>
                <a:gd name="connsiteX7" fmla="*/ 814192 w 1215024"/>
                <a:gd name="connsiteY7" fmla="*/ 0 h 1128483"/>
                <a:gd name="connsiteX8" fmla="*/ 375781 w 1215024"/>
                <a:gd name="connsiteY8" fmla="*/ 1141 h 1128483"/>
                <a:gd name="connsiteX9" fmla="*/ 75156 w 1215024"/>
                <a:gd name="connsiteY9" fmla="*/ 251661 h 1128483"/>
                <a:gd name="connsiteX0" fmla="*/ 75156 w 1215024"/>
                <a:gd name="connsiteY0" fmla="*/ 251661 h 1128483"/>
                <a:gd name="connsiteX1" fmla="*/ 0 w 1215024"/>
                <a:gd name="connsiteY1" fmla="*/ 639968 h 1128483"/>
                <a:gd name="connsiteX2" fmla="*/ 200416 w 1215024"/>
                <a:gd name="connsiteY2" fmla="*/ 1015749 h 1128483"/>
                <a:gd name="connsiteX3" fmla="*/ 601249 w 1215024"/>
                <a:gd name="connsiteY3" fmla="*/ 1128483 h 1128483"/>
                <a:gd name="connsiteX4" fmla="*/ 1027134 w 1215024"/>
                <a:gd name="connsiteY4" fmla="*/ 1003223 h 1128483"/>
                <a:gd name="connsiteX5" fmla="*/ 1215024 w 1215024"/>
                <a:gd name="connsiteY5" fmla="*/ 627442 h 1128483"/>
                <a:gd name="connsiteX6" fmla="*/ 1106530 w 1215024"/>
                <a:gd name="connsiteY6" fmla="*/ 253521 h 1128483"/>
                <a:gd name="connsiteX7" fmla="*/ 814192 w 1215024"/>
                <a:gd name="connsiteY7" fmla="*/ 0 h 1128483"/>
                <a:gd name="connsiteX8" fmla="*/ 375781 w 1215024"/>
                <a:gd name="connsiteY8" fmla="*/ 1141 h 1128483"/>
                <a:gd name="connsiteX9" fmla="*/ 75156 w 1215024"/>
                <a:gd name="connsiteY9" fmla="*/ 251661 h 1128483"/>
                <a:gd name="connsiteX0" fmla="*/ 75156 w 1215024"/>
                <a:gd name="connsiteY0" fmla="*/ 251661 h 1128483"/>
                <a:gd name="connsiteX1" fmla="*/ 0 w 1215024"/>
                <a:gd name="connsiteY1" fmla="*/ 639968 h 1128483"/>
                <a:gd name="connsiteX2" fmla="*/ 200416 w 1215024"/>
                <a:gd name="connsiteY2" fmla="*/ 1015749 h 1128483"/>
                <a:gd name="connsiteX3" fmla="*/ 601249 w 1215024"/>
                <a:gd name="connsiteY3" fmla="*/ 1128483 h 1128483"/>
                <a:gd name="connsiteX4" fmla="*/ 1027134 w 1215024"/>
                <a:gd name="connsiteY4" fmla="*/ 1003223 h 1128483"/>
                <a:gd name="connsiteX5" fmla="*/ 1215024 w 1215024"/>
                <a:gd name="connsiteY5" fmla="*/ 648873 h 1128483"/>
                <a:gd name="connsiteX6" fmla="*/ 1106530 w 1215024"/>
                <a:gd name="connsiteY6" fmla="*/ 253521 h 1128483"/>
                <a:gd name="connsiteX7" fmla="*/ 814192 w 1215024"/>
                <a:gd name="connsiteY7" fmla="*/ 0 h 1128483"/>
                <a:gd name="connsiteX8" fmla="*/ 375781 w 1215024"/>
                <a:gd name="connsiteY8" fmla="*/ 1141 h 1128483"/>
                <a:gd name="connsiteX9" fmla="*/ 75156 w 1215024"/>
                <a:gd name="connsiteY9" fmla="*/ 251661 h 1128483"/>
                <a:gd name="connsiteX0" fmla="*/ 75156 w 1180299"/>
                <a:gd name="connsiteY0" fmla="*/ 251661 h 1128483"/>
                <a:gd name="connsiteX1" fmla="*/ 0 w 1180299"/>
                <a:gd name="connsiteY1" fmla="*/ 639968 h 1128483"/>
                <a:gd name="connsiteX2" fmla="*/ 200416 w 1180299"/>
                <a:gd name="connsiteY2" fmla="*/ 1015749 h 1128483"/>
                <a:gd name="connsiteX3" fmla="*/ 601249 w 1180299"/>
                <a:gd name="connsiteY3" fmla="*/ 1128483 h 1128483"/>
                <a:gd name="connsiteX4" fmla="*/ 1027134 w 1180299"/>
                <a:gd name="connsiteY4" fmla="*/ 1003223 h 1128483"/>
                <a:gd name="connsiteX5" fmla="*/ 1180299 w 1180299"/>
                <a:gd name="connsiteY5" fmla="*/ 634586 h 1128483"/>
                <a:gd name="connsiteX6" fmla="*/ 1106530 w 1180299"/>
                <a:gd name="connsiteY6" fmla="*/ 253521 h 1128483"/>
                <a:gd name="connsiteX7" fmla="*/ 814192 w 1180299"/>
                <a:gd name="connsiteY7" fmla="*/ 0 h 1128483"/>
                <a:gd name="connsiteX8" fmla="*/ 375781 w 1180299"/>
                <a:gd name="connsiteY8" fmla="*/ 1141 h 1128483"/>
                <a:gd name="connsiteX9" fmla="*/ 75156 w 1180299"/>
                <a:gd name="connsiteY9" fmla="*/ 251661 h 112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0299" h="1128483">
                  <a:moveTo>
                    <a:pt x="75156" y="251661"/>
                  </a:moveTo>
                  <a:lnTo>
                    <a:pt x="0" y="639968"/>
                  </a:lnTo>
                  <a:lnTo>
                    <a:pt x="200416" y="1015749"/>
                  </a:lnTo>
                  <a:lnTo>
                    <a:pt x="601249" y="1128483"/>
                  </a:lnTo>
                  <a:lnTo>
                    <a:pt x="1027134" y="1003223"/>
                  </a:lnTo>
                  <a:lnTo>
                    <a:pt x="1180299" y="634586"/>
                  </a:lnTo>
                  <a:lnTo>
                    <a:pt x="1106530" y="253521"/>
                  </a:lnTo>
                  <a:lnTo>
                    <a:pt x="814192" y="0"/>
                  </a:lnTo>
                  <a:lnTo>
                    <a:pt x="375781" y="1141"/>
                  </a:lnTo>
                  <a:lnTo>
                    <a:pt x="75156" y="251661"/>
                  </a:lnTo>
                  <a:close/>
                </a:path>
              </a:pathLst>
            </a:custGeom>
            <a:solidFill>
              <a:srgbClr val="00572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B73D9FCC-87CA-4710-B803-BA7AD7F7E85A}"/>
                </a:ext>
              </a:extLst>
            </p:cNvPr>
            <p:cNvSpPr/>
            <p:nvPr/>
          </p:nvSpPr>
          <p:spPr>
            <a:xfrm>
              <a:off x="1045210" y="3902248"/>
              <a:ext cx="1088760" cy="369332"/>
            </a:xfrm>
            <a:prstGeom prst="rect">
              <a:avLst/>
            </a:prstGeom>
          </p:spPr>
          <p:txBody>
            <a:bodyPr wrap="none">
              <a:spAutoFit/>
            </a:bodyPr>
            <a:lstStyle/>
            <a:p>
              <a:r>
                <a:rPr lang="en-GB" b="1" dirty="0">
                  <a:solidFill>
                    <a:schemeClr val="bg1"/>
                  </a:solidFill>
                </a:rPr>
                <a:t>nonagon</a:t>
              </a:r>
            </a:p>
          </p:txBody>
        </p:sp>
      </p:grpSp>
      <p:grpSp>
        <p:nvGrpSpPr>
          <p:cNvPr id="102" name="Group 101">
            <a:extLst>
              <a:ext uri="{FF2B5EF4-FFF2-40B4-BE49-F238E27FC236}">
                <a16:creationId xmlns:a16="http://schemas.microsoft.com/office/drawing/2014/main" id="{13727868-C13B-446F-BFBC-971BCE17ED67}"/>
              </a:ext>
            </a:extLst>
          </p:cNvPr>
          <p:cNvGrpSpPr/>
          <p:nvPr/>
        </p:nvGrpSpPr>
        <p:grpSpPr>
          <a:xfrm>
            <a:off x="2360135" y="4396740"/>
            <a:ext cx="1196411" cy="1196411"/>
            <a:chOff x="3708875" y="3429000"/>
            <a:chExt cx="1196411" cy="1196411"/>
          </a:xfrm>
        </p:grpSpPr>
        <p:sp>
          <p:nvSpPr>
            <p:cNvPr id="101" name="Decagon 100">
              <a:extLst>
                <a:ext uri="{FF2B5EF4-FFF2-40B4-BE49-F238E27FC236}">
                  <a16:creationId xmlns:a16="http://schemas.microsoft.com/office/drawing/2014/main" id="{0BD7275A-6497-44F4-923C-1F8D598DE82E}"/>
                </a:ext>
              </a:extLst>
            </p:cNvPr>
            <p:cNvSpPr/>
            <p:nvPr/>
          </p:nvSpPr>
          <p:spPr>
            <a:xfrm>
              <a:off x="3708875" y="3429000"/>
              <a:ext cx="1196411" cy="1196411"/>
            </a:xfrm>
            <a:prstGeom prst="decagon">
              <a:avLst/>
            </a:prstGeom>
            <a:solidFill>
              <a:srgbClr val="FAB00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EE20C4B-D452-46F2-A326-24FB34D4A100}"/>
                </a:ext>
              </a:extLst>
            </p:cNvPr>
            <p:cNvSpPr/>
            <p:nvPr/>
          </p:nvSpPr>
          <p:spPr>
            <a:xfrm>
              <a:off x="3789407" y="3805894"/>
              <a:ext cx="1045479" cy="369332"/>
            </a:xfrm>
            <a:prstGeom prst="rect">
              <a:avLst/>
            </a:prstGeom>
          </p:spPr>
          <p:txBody>
            <a:bodyPr wrap="none">
              <a:spAutoFit/>
            </a:bodyPr>
            <a:lstStyle/>
            <a:p>
              <a:r>
                <a:rPr lang="en-GB" b="1" dirty="0">
                  <a:solidFill>
                    <a:schemeClr val="bg1"/>
                  </a:solidFill>
                </a:rPr>
                <a:t>decagon</a:t>
              </a:r>
            </a:p>
          </p:txBody>
        </p:sp>
      </p:grpSp>
      <p:grpSp>
        <p:nvGrpSpPr>
          <p:cNvPr id="24" name="Group 23">
            <a:extLst>
              <a:ext uri="{FF2B5EF4-FFF2-40B4-BE49-F238E27FC236}">
                <a16:creationId xmlns:a16="http://schemas.microsoft.com/office/drawing/2014/main" id="{2B786740-2914-4582-817B-2366F2FE2ACB}"/>
              </a:ext>
            </a:extLst>
          </p:cNvPr>
          <p:cNvGrpSpPr/>
          <p:nvPr/>
        </p:nvGrpSpPr>
        <p:grpSpPr>
          <a:xfrm>
            <a:off x="1005839" y="5024392"/>
            <a:ext cx="1168669" cy="1007473"/>
            <a:chOff x="1981199" y="4802319"/>
            <a:chExt cx="1168669" cy="1007473"/>
          </a:xfrm>
        </p:grpSpPr>
        <p:sp>
          <p:nvSpPr>
            <p:cNvPr id="22" name="Hexagon 21">
              <a:extLst>
                <a:ext uri="{FF2B5EF4-FFF2-40B4-BE49-F238E27FC236}">
                  <a16:creationId xmlns:a16="http://schemas.microsoft.com/office/drawing/2014/main" id="{77A08D3A-B1C2-44F0-AA11-4679B65E07D6}"/>
                </a:ext>
              </a:extLst>
            </p:cNvPr>
            <p:cNvSpPr/>
            <p:nvPr/>
          </p:nvSpPr>
          <p:spPr>
            <a:xfrm>
              <a:off x="1981199" y="4802319"/>
              <a:ext cx="1168669" cy="1007473"/>
            </a:xfrm>
            <a:prstGeom prst="hexagon">
              <a:avLst/>
            </a:prstGeom>
            <a:solidFill>
              <a:srgbClr val="F0811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DA0C84CD-A908-4042-A55F-952CC637A6F3}"/>
                </a:ext>
              </a:extLst>
            </p:cNvPr>
            <p:cNvSpPr/>
            <p:nvPr/>
          </p:nvSpPr>
          <p:spPr>
            <a:xfrm>
              <a:off x="2036678" y="5087763"/>
              <a:ext cx="1059906" cy="369332"/>
            </a:xfrm>
            <a:prstGeom prst="rect">
              <a:avLst/>
            </a:prstGeom>
          </p:spPr>
          <p:txBody>
            <a:bodyPr wrap="none">
              <a:spAutoFit/>
            </a:bodyPr>
            <a:lstStyle/>
            <a:p>
              <a:r>
                <a:rPr lang="en-GB" b="1" dirty="0">
                  <a:solidFill>
                    <a:schemeClr val="bg1"/>
                  </a:solidFill>
                </a:rPr>
                <a:t>hexagon</a:t>
              </a:r>
            </a:p>
          </p:txBody>
        </p:sp>
      </p:grpSp>
      <p:grpSp>
        <p:nvGrpSpPr>
          <p:cNvPr id="98" name="Group 97">
            <a:extLst>
              <a:ext uri="{FF2B5EF4-FFF2-40B4-BE49-F238E27FC236}">
                <a16:creationId xmlns:a16="http://schemas.microsoft.com/office/drawing/2014/main" id="{838A04DF-A53B-45AB-A508-98E0587177BA}"/>
              </a:ext>
            </a:extLst>
          </p:cNvPr>
          <p:cNvGrpSpPr/>
          <p:nvPr/>
        </p:nvGrpSpPr>
        <p:grpSpPr>
          <a:xfrm>
            <a:off x="2154482" y="2877084"/>
            <a:ext cx="1256231" cy="1256231"/>
            <a:chOff x="2512463" y="2719700"/>
            <a:chExt cx="1256231" cy="1256231"/>
          </a:xfrm>
        </p:grpSpPr>
        <p:sp>
          <p:nvSpPr>
            <p:cNvPr id="31" name="Heptagon 30">
              <a:extLst>
                <a:ext uri="{FF2B5EF4-FFF2-40B4-BE49-F238E27FC236}">
                  <a16:creationId xmlns:a16="http://schemas.microsoft.com/office/drawing/2014/main" id="{81ECB88F-1302-43D3-9A2E-4C2AD68897BF}"/>
                </a:ext>
              </a:extLst>
            </p:cNvPr>
            <p:cNvSpPr/>
            <p:nvPr/>
          </p:nvSpPr>
          <p:spPr>
            <a:xfrm>
              <a:off x="2512463" y="2719700"/>
              <a:ext cx="1256231" cy="1256231"/>
            </a:xfrm>
            <a:prstGeom prst="heptagon">
              <a:avLst/>
            </a:prstGeom>
            <a:solidFill>
              <a:srgbClr val="00928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0CE08A52-D419-4CDF-84A9-F014018684A4}"/>
                </a:ext>
              </a:extLst>
            </p:cNvPr>
            <p:cNvSpPr/>
            <p:nvPr/>
          </p:nvSpPr>
          <p:spPr>
            <a:xfrm>
              <a:off x="2567360" y="3210150"/>
              <a:ext cx="1159292" cy="369332"/>
            </a:xfrm>
            <a:prstGeom prst="rect">
              <a:avLst/>
            </a:prstGeom>
          </p:spPr>
          <p:txBody>
            <a:bodyPr wrap="none">
              <a:spAutoFit/>
            </a:bodyPr>
            <a:lstStyle/>
            <a:p>
              <a:r>
                <a:rPr lang="en-GB" b="1" dirty="0">
                  <a:solidFill>
                    <a:schemeClr val="bg1"/>
                  </a:solidFill>
                </a:rPr>
                <a:t>heptagon</a:t>
              </a:r>
            </a:p>
          </p:txBody>
        </p:sp>
      </p:grpSp>
      <p:grpSp>
        <p:nvGrpSpPr>
          <p:cNvPr id="100" name="Group 99">
            <a:extLst>
              <a:ext uri="{FF2B5EF4-FFF2-40B4-BE49-F238E27FC236}">
                <a16:creationId xmlns:a16="http://schemas.microsoft.com/office/drawing/2014/main" id="{E63E90F6-10CE-4751-8235-3D16C65A2A50}"/>
              </a:ext>
            </a:extLst>
          </p:cNvPr>
          <p:cNvGrpSpPr/>
          <p:nvPr/>
        </p:nvGrpSpPr>
        <p:grpSpPr>
          <a:xfrm>
            <a:off x="3753414" y="3429000"/>
            <a:ext cx="1196411" cy="1196411"/>
            <a:chOff x="4990744" y="2905570"/>
            <a:chExt cx="1196411" cy="1196411"/>
          </a:xfrm>
        </p:grpSpPr>
        <p:sp>
          <p:nvSpPr>
            <p:cNvPr id="99" name="Octagon 98">
              <a:extLst>
                <a:ext uri="{FF2B5EF4-FFF2-40B4-BE49-F238E27FC236}">
                  <a16:creationId xmlns:a16="http://schemas.microsoft.com/office/drawing/2014/main" id="{8F706BD2-3DCB-4FDC-BA61-AACA1C4DD2FA}"/>
                </a:ext>
              </a:extLst>
            </p:cNvPr>
            <p:cNvSpPr/>
            <p:nvPr/>
          </p:nvSpPr>
          <p:spPr>
            <a:xfrm>
              <a:off x="4990744" y="2905570"/>
              <a:ext cx="1196411" cy="1196411"/>
            </a:xfrm>
            <a:prstGeom prst="octagon">
              <a:avLst/>
            </a:prstGeom>
            <a:solidFill>
              <a:srgbClr val="64196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9EA6B16A-BD5D-4CCC-8955-CE0D3C7515B0}"/>
                </a:ext>
              </a:extLst>
            </p:cNvPr>
            <p:cNvSpPr/>
            <p:nvPr/>
          </p:nvSpPr>
          <p:spPr>
            <a:xfrm>
              <a:off x="5079822" y="3318784"/>
              <a:ext cx="1016625" cy="369332"/>
            </a:xfrm>
            <a:prstGeom prst="rect">
              <a:avLst/>
            </a:prstGeom>
          </p:spPr>
          <p:txBody>
            <a:bodyPr wrap="none">
              <a:spAutoFit/>
            </a:bodyPr>
            <a:lstStyle/>
            <a:p>
              <a:r>
                <a:rPr lang="en-GB" b="1" dirty="0">
                  <a:solidFill>
                    <a:schemeClr val="bg1"/>
                  </a:solidFill>
                </a:rPr>
                <a:t>octagon</a:t>
              </a:r>
            </a:p>
          </p:txBody>
        </p:sp>
      </p:grpSp>
      <p:grpSp>
        <p:nvGrpSpPr>
          <p:cNvPr id="109" name="Group 108">
            <a:extLst>
              <a:ext uri="{FF2B5EF4-FFF2-40B4-BE49-F238E27FC236}">
                <a16:creationId xmlns:a16="http://schemas.microsoft.com/office/drawing/2014/main" id="{902B2DD6-69E8-42E2-9068-A2D3706ADE46}"/>
              </a:ext>
            </a:extLst>
          </p:cNvPr>
          <p:cNvGrpSpPr/>
          <p:nvPr/>
        </p:nvGrpSpPr>
        <p:grpSpPr>
          <a:xfrm>
            <a:off x="5509260" y="4892040"/>
            <a:ext cx="1905000" cy="1059180"/>
            <a:chOff x="6385560" y="4922520"/>
            <a:chExt cx="1905000" cy="1059180"/>
          </a:xfrm>
        </p:grpSpPr>
        <p:sp>
          <p:nvSpPr>
            <p:cNvPr id="108" name="Rectangle 107">
              <a:extLst>
                <a:ext uri="{FF2B5EF4-FFF2-40B4-BE49-F238E27FC236}">
                  <a16:creationId xmlns:a16="http://schemas.microsoft.com/office/drawing/2014/main" id="{6ABDE602-1092-42AD-8E44-09D9B0627746}"/>
                </a:ext>
              </a:extLst>
            </p:cNvPr>
            <p:cNvSpPr/>
            <p:nvPr/>
          </p:nvSpPr>
          <p:spPr>
            <a:xfrm>
              <a:off x="6385560" y="4922520"/>
              <a:ext cx="1905000" cy="1059180"/>
            </a:xfrm>
            <a:prstGeom prst="rect">
              <a:avLst/>
            </a:prstGeom>
            <a:solidFill>
              <a:srgbClr val="6C6C6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021B9CDF-0ACE-41A9-A555-02BC814A3BA4}"/>
                </a:ext>
              </a:extLst>
            </p:cNvPr>
            <p:cNvSpPr/>
            <p:nvPr/>
          </p:nvSpPr>
          <p:spPr>
            <a:xfrm>
              <a:off x="6612676" y="5233218"/>
              <a:ext cx="1487384" cy="369332"/>
            </a:xfrm>
            <a:prstGeom prst="rect">
              <a:avLst/>
            </a:prstGeom>
          </p:spPr>
          <p:txBody>
            <a:bodyPr wrap="square">
              <a:spAutoFit/>
            </a:bodyPr>
            <a:lstStyle/>
            <a:p>
              <a:pPr algn="ctr"/>
              <a:r>
                <a:rPr lang="en-GB" b="1" dirty="0">
                  <a:solidFill>
                    <a:schemeClr val="bg1"/>
                  </a:solidFill>
                </a:rPr>
                <a:t>rectangle</a:t>
              </a:r>
            </a:p>
          </p:txBody>
        </p:sp>
      </p:grpSp>
      <p:grpSp>
        <p:nvGrpSpPr>
          <p:cNvPr id="111" name="Group 110">
            <a:extLst>
              <a:ext uri="{FF2B5EF4-FFF2-40B4-BE49-F238E27FC236}">
                <a16:creationId xmlns:a16="http://schemas.microsoft.com/office/drawing/2014/main" id="{CE733700-8CB1-4068-86F0-9F6D2689E557}"/>
              </a:ext>
            </a:extLst>
          </p:cNvPr>
          <p:cNvGrpSpPr/>
          <p:nvPr/>
        </p:nvGrpSpPr>
        <p:grpSpPr>
          <a:xfrm>
            <a:off x="7359650" y="3703320"/>
            <a:ext cx="1028700" cy="1028700"/>
            <a:chOff x="7101840" y="3703320"/>
            <a:chExt cx="1028700" cy="1028700"/>
          </a:xfrm>
        </p:grpSpPr>
        <p:sp>
          <p:nvSpPr>
            <p:cNvPr id="110" name="Rectangle 109">
              <a:extLst>
                <a:ext uri="{FF2B5EF4-FFF2-40B4-BE49-F238E27FC236}">
                  <a16:creationId xmlns:a16="http://schemas.microsoft.com/office/drawing/2014/main" id="{F7DA9599-BDA9-457B-AE48-CEEBE3A483E5}"/>
                </a:ext>
              </a:extLst>
            </p:cNvPr>
            <p:cNvSpPr/>
            <p:nvPr/>
          </p:nvSpPr>
          <p:spPr>
            <a:xfrm>
              <a:off x="7101840" y="3703320"/>
              <a:ext cx="1028700" cy="1028700"/>
            </a:xfrm>
            <a:prstGeom prst="rect">
              <a:avLst/>
            </a:prstGeom>
            <a:solidFill>
              <a:srgbClr val="E5212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89FCC9F1-C06D-43F6-8D05-A379841A9D45}"/>
                </a:ext>
              </a:extLst>
            </p:cNvPr>
            <p:cNvSpPr/>
            <p:nvPr/>
          </p:nvSpPr>
          <p:spPr>
            <a:xfrm>
              <a:off x="7168936" y="3987666"/>
              <a:ext cx="888385" cy="369332"/>
            </a:xfrm>
            <a:prstGeom prst="rect">
              <a:avLst/>
            </a:prstGeom>
          </p:spPr>
          <p:txBody>
            <a:bodyPr wrap="none">
              <a:spAutoFit/>
            </a:bodyPr>
            <a:lstStyle/>
            <a:p>
              <a:r>
                <a:rPr lang="en-GB" b="1" dirty="0">
                  <a:solidFill>
                    <a:schemeClr val="bg1"/>
                  </a:solidFill>
                </a:rPr>
                <a:t>square</a:t>
              </a:r>
            </a:p>
          </p:txBody>
        </p:sp>
      </p:grpSp>
      <p:grpSp>
        <p:nvGrpSpPr>
          <p:cNvPr id="113" name="Group 112">
            <a:extLst>
              <a:ext uri="{FF2B5EF4-FFF2-40B4-BE49-F238E27FC236}">
                <a16:creationId xmlns:a16="http://schemas.microsoft.com/office/drawing/2014/main" id="{3336652F-4401-4C6D-B7AA-8F5F8445F2E6}"/>
              </a:ext>
            </a:extLst>
          </p:cNvPr>
          <p:cNvGrpSpPr/>
          <p:nvPr/>
        </p:nvGrpSpPr>
        <p:grpSpPr>
          <a:xfrm>
            <a:off x="4937760" y="2308860"/>
            <a:ext cx="1299362" cy="1120140"/>
            <a:chOff x="5814060" y="3634740"/>
            <a:chExt cx="1299362" cy="1120140"/>
          </a:xfrm>
        </p:grpSpPr>
        <p:sp>
          <p:nvSpPr>
            <p:cNvPr id="112" name="Isosceles Triangle 111">
              <a:extLst>
                <a:ext uri="{FF2B5EF4-FFF2-40B4-BE49-F238E27FC236}">
                  <a16:creationId xmlns:a16="http://schemas.microsoft.com/office/drawing/2014/main" id="{1C611896-9CF6-4E18-A37F-FCE1A3D536C3}"/>
                </a:ext>
              </a:extLst>
            </p:cNvPr>
            <p:cNvSpPr/>
            <p:nvPr/>
          </p:nvSpPr>
          <p:spPr>
            <a:xfrm>
              <a:off x="5814060" y="3634740"/>
              <a:ext cx="1299362" cy="1120140"/>
            </a:xfrm>
            <a:prstGeom prst="triangle">
              <a:avLst/>
            </a:prstGeom>
            <a:solidFill>
              <a:srgbClr val="18A0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D5EFA1DC-E38A-4BD5-831A-62287242F916}"/>
                </a:ext>
              </a:extLst>
            </p:cNvPr>
            <p:cNvSpPr/>
            <p:nvPr/>
          </p:nvSpPr>
          <p:spPr>
            <a:xfrm>
              <a:off x="5972596" y="4349234"/>
              <a:ext cx="1019831" cy="369332"/>
            </a:xfrm>
            <a:prstGeom prst="rect">
              <a:avLst/>
            </a:prstGeom>
          </p:spPr>
          <p:txBody>
            <a:bodyPr wrap="none">
              <a:spAutoFit/>
            </a:bodyPr>
            <a:lstStyle/>
            <a:p>
              <a:r>
                <a:rPr lang="en-GB" b="1" dirty="0">
                  <a:solidFill>
                    <a:schemeClr val="bg1"/>
                  </a:solidFill>
                </a:rPr>
                <a:t>triangle</a:t>
              </a:r>
            </a:p>
          </p:txBody>
        </p:sp>
      </p:grpSp>
      <p:grpSp>
        <p:nvGrpSpPr>
          <p:cNvPr id="115" name="Group 114">
            <a:extLst>
              <a:ext uri="{FF2B5EF4-FFF2-40B4-BE49-F238E27FC236}">
                <a16:creationId xmlns:a16="http://schemas.microsoft.com/office/drawing/2014/main" id="{5137E79E-B350-4B71-8F01-1A79F2427B72}"/>
              </a:ext>
            </a:extLst>
          </p:cNvPr>
          <p:cNvGrpSpPr/>
          <p:nvPr/>
        </p:nvGrpSpPr>
        <p:grpSpPr>
          <a:xfrm>
            <a:off x="6582410" y="2286000"/>
            <a:ext cx="1546860" cy="906780"/>
            <a:chOff x="6949440" y="2072640"/>
            <a:chExt cx="1546860" cy="906780"/>
          </a:xfrm>
        </p:grpSpPr>
        <p:sp>
          <p:nvSpPr>
            <p:cNvPr id="114" name="Trapezoid 113">
              <a:extLst>
                <a:ext uri="{FF2B5EF4-FFF2-40B4-BE49-F238E27FC236}">
                  <a16:creationId xmlns:a16="http://schemas.microsoft.com/office/drawing/2014/main" id="{29D54255-DBC7-414D-A78B-837CB3D8B12A}"/>
                </a:ext>
              </a:extLst>
            </p:cNvPr>
            <p:cNvSpPr/>
            <p:nvPr/>
          </p:nvSpPr>
          <p:spPr>
            <a:xfrm>
              <a:off x="6949440" y="2072640"/>
              <a:ext cx="1546860" cy="906780"/>
            </a:xfrm>
            <a:prstGeom prst="trapezoid">
              <a:avLst>
                <a:gd name="adj" fmla="val 44327"/>
              </a:avLst>
            </a:prstGeom>
            <a:solidFill>
              <a:srgbClr val="68932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669D4DE3-0DC6-407E-8CE8-3C2ECF541380}"/>
                </a:ext>
              </a:extLst>
            </p:cNvPr>
            <p:cNvSpPr/>
            <p:nvPr/>
          </p:nvSpPr>
          <p:spPr>
            <a:xfrm>
              <a:off x="7107207" y="2555106"/>
              <a:ext cx="1250663" cy="369332"/>
            </a:xfrm>
            <a:prstGeom prst="rect">
              <a:avLst/>
            </a:prstGeom>
          </p:spPr>
          <p:txBody>
            <a:bodyPr wrap="none">
              <a:spAutoFit/>
            </a:bodyPr>
            <a:lstStyle/>
            <a:p>
              <a:r>
                <a:rPr lang="en-GB" b="1" dirty="0">
                  <a:solidFill>
                    <a:schemeClr val="bg1"/>
                  </a:solidFill>
                </a:rPr>
                <a:t>trapezium</a:t>
              </a:r>
            </a:p>
          </p:txBody>
        </p:sp>
      </p:grpSp>
    </p:spTree>
    <p:extLst>
      <p:ext uri="{BB962C8B-B14F-4D97-AF65-F5344CB8AC3E}">
        <p14:creationId xmlns:p14="http://schemas.microsoft.com/office/powerpoint/2010/main" val="90891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4050319"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3583501"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Recognise and Describe 2D Shapes</a:t>
            </a:r>
            <a:endParaRPr lang="en-GB" sz="1600" b="1" dirty="0">
              <a:solidFill>
                <a:schemeClr val="bg1"/>
              </a:solidFill>
            </a:endParaRPr>
          </a:p>
        </p:txBody>
      </p:sp>
      <p:cxnSp>
        <p:nvCxnSpPr>
          <p:cNvPr id="103" name="Straight Connector 102"/>
          <p:cNvCxnSpPr/>
          <p:nvPr/>
        </p:nvCxnSpPr>
        <p:spPr>
          <a:xfrm>
            <a:off x="405031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FC6E86D-4906-482E-8C01-CC126FB93770}"/>
              </a:ext>
            </a:extLst>
          </p:cNvPr>
          <p:cNvSpPr/>
          <p:nvPr/>
        </p:nvSpPr>
        <p:spPr>
          <a:xfrm>
            <a:off x="766118" y="1158657"/>
            <a:ext cx="7611763" cy="422405"/>
          </a:xfrm>
          <a:prstGeom prst="rect">
            <a:avLst/>
          </a:prstGeom>
          <a:noFill/>
          <a:ln w="28575">
            <a:noFill/>
          </a:ln>
        </p:spPr>
        <p:txBody>
          <a:bodyPr wrap="square" lIns="72000" tIns="72000" rIns="72000" bIns="72000">
            <a:spAutoFit/>
          </a:bodyPr>
          <a:lstStyle/>
          <a:p>
            <a:r>
              <a:rPr lang="en-GB" dirty="0"/>
              <a:t>Which of these descriptions match this shape?</a:t>
            </a:r>
          </a:p>
        </p:txBody>
      </p:sp>
      <p:sp>
        <p:nvSpPr>
          <p:cNvPr id="14" name="1">
            <a:extLst>
              <a:ext uri="{FF2B5EF4-FFF2-40B4-BE49-F238E27FC236}">
                <a16:creationId xmlns:a16="http://schemas.microsoft.com/office/drawing/2014/main" id="{599290F0-6612-487A-9FD7-A6570808CED7}"/>
              </a:ext>
            </a:extLst>
          </p:cNvPr>
          <p:cNvSpPr/>
          <p:nvPr/>
        </p:nvSpPr>
        <p:spPr>
          <a:xfrm>
            <a:off x="906463" y="2039646"/>
            <a:ext cx="2613024" cy="386054"/>
          </a:xfrm>
          <a:prstGeom prst="rect">
            <a:avLst/>
          </a:prstGeom>
          <a:solidFill>
            <a:srgbClr val="4EB2E5"/>
          </a:solidFill>
        </p:spPr>
        <p:txBody>
          <a:bodyPr wrap="square" lIns="180000" tIns="36000" rIns="180000" bIns="72000" anchor="ctr">
            <a:spAutoFit/>
          </a:bodyPr>
          <a:lstStyle/>
          <a:p>
            <a:r>
              <a:rPr lang="en-GB" altLang="en-US" spc="-30" dirty="0">
                <a:solidFill>
                  <a:srgbClr val="013F7B"/>
                </a:solidFill>
              </a:rPr>
              <a:t>I have 5 straight sides.</a:t>
            </a:r>
            <a:endParaRPr lang="en-GB" spc="-30" dirty="0">
              <a:solidFill>
                <a:srgbClr val="013F7B"/>
              </a:solidFill>
            </a:endParaRPr>
          </a:p>
        </p:txBody>
      </p:sp>
      <p:pic>
        <p:nvPicPr>
          <p:cNvPr id="3" name="Picture 2">
            <a:extLst>
              <a:ext uri="{FF2B5EF4-FFF2-40B4-BE49-F238E27FC236}">
                <a16:creationId xmlns:a16="http://schemas.microsoft.com/office/drawing/2014/main" id="{0D2B2340-DF08-4C92-9D9B-CFAB4226AE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5924" y="2221176"/>
            <a:ext cx="3816350" cy="3638809"/>
          </a:xfrm>
          <a:prstGeom prst="rect">
            <a:avLst/>
          </a:prstGeom>
        </p:spPr>
      </p:pic>
      <p:sp>
        <p:nvSpPr>
          <p:cNvPr id="15" name="2">
            <a:extLst>
              <a:ext uri="{FF2B5EF4-FFF2-40B4-BE49-F238E27FC236}">
                <a16:creationId xmlns:a16="http://schemas.microsoft.com/office/drawing/2014/main" id="{A3BA61DF-8A24-459D-9107-ACC7808E1E5C}"/>
              </a:ext>
            </a:extLst>
          </p:cNvPr>
          <p:cNvSpPr/>
          <p:nvPr/>
        </p:nvSpPr>
        <p:spPr>
          <a:xfrm>
            <a:off x="906463" y="2483749"/>
            <a:ext cx="2613024" cy="386054"/>
          </a:xfrm>
          <a:prstGeom prst="rect">
            <a:avLst/>
          </a:prstGeom>
          <a:solidFill>
            <a:srgbClr val="4EB2E5"/>
          </a:solidFill>
        </p:spPr>
        <p:txBody>
          <a:bodyPr wrap="square" lIns="180000" tIns="36000" rIns="180000" bIns="72000" anchor="ctr">
            <a:spAutoFit/>
          </a:bodyPr>
          <a:lstStyle/>
          <a:p>
            <a:r>
              <a:rPr lang="en-GB" altLang="en-US" spc="-30" dirty="0">
                <a:solidFill>
                  <a:srgbClr val="013F7B"/>
                </a:solidFill>
              </a:rPr>
              <a:t>I have 6 angles.</a:t>
            </a:r>
            <a:endParaRPr lang="en-GB" spc="-30" dirty="0">
              <a:solidFill>
                <a:srgbClr val="013F7B"/>
              </a:solidFill>
            </a:endParaRPr>
          </a:p>
        </p:txBody>
      </p:sp>
      <p:sp>
        <p:nvSpPr>
          <p:cNvPr id="16" name="3">
            <a:extLst>
              <a:ext uri="{FF2B5EF4-FFF2-40B4-BE49-F238E27FC236}">
                <a16:creationId xmlns:a16="http://schemas.microsoft.com/office/drawing/2014/main" id="{EED8C4DA-2185-4091-87FC-FA4127580212}"/>
              </a:ext>
            </a:extLst>
          </p:cNvPr>
          <p:cNvSpPr/>
          <p:nvPr/>
        </p:nvSpPr>
        <p:spPr>
          <a:xfrm>
            <a:off x="906463" y="2927852"/>
            <a:ext cx="2613024" cy="386054"/>
          </a:xfrm>
          <a:prstGeom prst="rect">
            <a:avLst/>
          </a:prstGeom>
          <a:solidFill>
            <a:srgbClr val="4EB2E5"/>
          </a:solidFill>
        </p:spPr>
        <p:txBody>
          <a:bodyPr wrap="square" lIns="180000" tIns="36000" rIns="180000" bIns="72000" anchor="ctr">
            <a:spAutoFit/>
          </a:bodyPr>
          <a:lstStyle/>
          <a:p>
            <a:r>
              <a:rPr lang="en-GB" altLang="en-US" spc="-30" dirty="0">
                <a:solidFill>
                  <a:srgbClr val="013F7B"/>
                </a:solidFill>
              </a:rPr>
              <a:t>I am a hexagon.</a:t>
            </a:r>
            <a:endParaRPr lang="en-GB" spc="-30" dirty="0">
              <a:solidFill>
                <a:srgbClr val="013F7B"/>
              </a:solidFill>
            </a:endParaRPr>
          </a:p>
        </p:txBody>
      </p:sp>
      <p:sp>
        <p:nvSpPr>
          <p:cNvPr id="17" name="4">
            <a:extLst>
              <a:ext uri="{FF2B5EF4-FFF2-40B4-BE49-F238E27FC236}">
                <a16:creationId xmlns:a16="http://schemas.microsoft.com/office/drawing/2014/main" id="{B051DAAD-BBD6-4799-B823-F4DE32222304}"/>
              </a:ext>
            </a:extLst>
          </p:cNvPr>
          <p:cNvSpPr/>
          <p:nvPr/>
        </p:nvSpPr>
        <p:spPr>
          <a:xfrm>
            <a:off x="906464" y="3371955"/>
            <a:ext cx="2625724" cy="386054"/>
          </a:xfrm>
          <a:prstGeom prst="rect">
            <a:avLst/>
          </a:prstGeom>
          <a:solidFill>
            <a:srgbClr val="4EB2E5"/>
          </a:solidFill>
        </p:spPr>
        <p:txBody>
          <a:bodyPr wrap="square" lIns="180000" tIns="36000" rIns="180000" bIns="72000" anchor="ctr">
            <a:spAutoFit/>
          </a:bodyPr>
          <a:lstStyle/>
          <a:p>
            <a:r>
              <a:rPr lang="en-GB" altLang="en-US" spc="-30" dirty="0">
                <a:solidFill>
                  <a:srgbClr val="013F7B"/>
                </a:solidFill>
              </a:rPr>
              <a:t>I have 6 straight sides.</a:t>
            </a:r>
            <a:endParaRPr lang="en-GB" spc="-30" dirty="0">
              <a:solidFill>
                <a:srgbClr val="013F7B"/>
              </a:solidFill>
            </a:endParaRPr>
          </a:p>
        </p:txBody>
      </p:sp>
      <p:sp>
        <p:nvSpPr>
          <p:cNvPr id="18" name="5">
            <a:extLst>
              <a:ext uri="{FF2B5EF4-FFF2-40B4-BE49-F238E27FC236}">
                <a16:creationId xmlns:a16="http://schemas.microsoft.com/office/drawing/2014/main" id="{2AFC87E0-C258-48C0-8CD2-DF4F1899BD20}"/>
              </a:ext>
            </a:extLst>
          </p:cNvPr>
          <p:cNvSpPr/>
          <p:nvPr/>
        </p:nvSpPr>
        <p:spPr>
          <a:xfrm>
            <a:off x="906464" y="3816058"/>
            <a:ext cx="2625724" cy="386054"/>
          </a:xfrm>
          <a:prstGeom prst="rect">
            <a:avLst/>
          </a:prstGeom>
          <a:solidFill>
            <a:srgbClr val="4EB2E5"/>
          </a:solidFill>
        </p:spPr>
        <p:txBody>
          <a:bodyPr wrap="square" lIns="180000" tIns="36000" rIns="180000" bIns="72000" anchor="ctr">
            <a:spAutoFit/>
          </a:bodyPr>
          <a:lstStyle/>
          <a:p>
            <a:r>
              <a:rPr lang="en-GB" altLang="en-US" spc="-30" dirty="0">
                <a:solidFill>
                  <a:srgbClr val="013F7B"/>
                </a:solidFill>
              </a:rPr>
              <a:t>I have 8 angles.</a:t>
            </a:r>
            <a:endParaRPr lang="en-GB" spc="-30" dirty="0">
              <a:solidFill>
                <a:srgbClr val="013F7B"/>
              </a:solidFill>
            </a:endParaRPr>
          </a:p>
        </p:txBody>
      </p:sp>
      <p:sp>
        <p:nvSpPr>
          <p:cNvPr id="19" name="6">
            <a:extLst>
              <a:ext uri="{FF2B5EF4-FFF2-40B4-BE49-F238E27FC236}">
                <a16:creationId xmlns:a16="http://schemas.microsoft.com/office/drawing/2014/main" id="{E8A9C5BC-F9C7-4BDD-B187-F5ABFE21C96B}"/>
              </a:ext>
            </a:extLst>
          </p:cNvPr>
          <p:cNvSpPr/>
          <p:nvPr/>
        </p:nvSpPr>
        <p:spPr>
          <a:xfrm>
            <a:off x="906463" y="4260161"/>
            <a:ext cx="2616199" cy="386054"/>
          </a:xfrm>
          <a:prstGeom prst="rect">
            <a:avLst/>
          </a:prstGeom>
          <a:solidFill>
            <a:srgbClr val="4EB2E5"/>
          </a:solidFill>
        </p:spPr>
        <p:txBody>
          <a:bodyPr wrap="square" lIns="180000" tIns="36000" rIns="180000" bIns="72000" anchor="ctr">
            <a:spAutoFit/>
          </a:bodyPr>
          <a:lstStyle/>
          <a:p>
            <a:r>
              <a:rPr lang="en-GB" altLang="en-US" spc="-30" dirty="0">
                <a:solidFill>
                  <a:srgbClr val="013F7B"/>
                </a:solidFill>
              </a:rPr>
              <a:t>I am a pentagon.</a:t>
            </a:r>
            <a:endParaRPr lang="en-GB" spc="-30" dirty="0">
              <a:solidFill>
                <a:srgbClr val="013F7B"/>
              </a:solidFill>
            </a:endParaRPr>
          </a:p>
        </p:txBody>
      </p:sp>
      <p:sp>
        <p:nvSpPr>
          <p:cNvPr id="21" name="7">
            <a:extLst>
              <a:ext uri="{FF2B5EF4-FFF2-40B4-BE49-F238E27FC236}">
                <a16:creationId xmlns:a16="http://schemas.microsoft.com/office/drawing/2014/main" id="{C58009D5-95BE-46AA-9179-7203AD0C5591}"/>
              </a:ext>
            </a:extLst>
          </p:cNvPr>
          <p:cNvSpPr/>
          <p:nvPr/>
        </p:nvSpPr>
        <p:spPr>
          <a:xfrm>
            <a:off x="906463" y="4704264"/>
            <a:ext cx="2616201" cy="386054"/>
          </a:xfrm>
          <a:prstGeom prst="rect">
            <a:avLst/>
          </a:prstGeom>
          <a:solidFill>
            <a:srgbClr val="4EB2E5"/>
          </a:solidFill>
        </p:spPr>
        <p:txBody>
          <a:bodyPr wrap="square" lIns="180000" tIns="36000" rIns="180000" bIns="72000" anchor="ctr">
            <a:spAutoFit/>
          </a:bodyPr>
          <a:lstStyle/>
          <a:p>
            <a:r>
              <a:rPr lang="en-GB" altLang="en-US" spc="-30" dirty="0">
                <a:solidFill>
                  <a:srgbClr val="013F7B"/>
                </a:solidFill>
              </a:rPr>
              <a:t>I have 8 straight sides.</a:t>
            </a:r>
            <a:endParaRPr lang="en-GB" spc="-30" dirty="0">
              <a:solidFill>
                <a:srgbClr val="013F7B"/>
              </a:solidFill>
            </a:endParaRPr>
          </a:p>
        </p:txBody>
      </p:sp>
      <p:sp>
        <p:nvSpPr>
          <p:cNvPr id="22" name="8">
            <a:extLst>
              <a:ext uri="{FF2B5EF4-FFF2-40B4-BE49-F238E27FC236}">
                <a16:creationId xmlns:a16="http://schemas.microsoft.com/office/drawing/2014/main" id="{0E70E2BE-2181-4C8A-9829-3F433E2C4282}"/>
              </a:ext>
            </a:extLst>
          </p:cNvPr>
          <p:cNvSpPr/>
          <p:nvPr/>
        </p:nvSpPr>
        <p:spPr>
          <a:xfrm>
            <a:off x="906463" y="5148367"/>
            <a:ext cx="2616201" cy="386054"/>
          </a:xfrm>
          <a:prstGeom prst="rect">
            <a:avLst/>
          </a:prstGeom>
          <a:solidFill>
            <a:srgbClr val="4EB2E5"/>
          </a:solidFill>
        </p:spPr>
        <p:txBody>
          <a:bodyPr wrap="square" lIns="180000" tIns="36000" rIns="180000" bIns="72000" anchor="ctr">
            <a:spAutoFit/>
          </a:bodyPr>
          <a:lstStyle/>
          <a:p>
            <a:r>
              <a:rPr lang="en-GB" altLang="en-US" spc="-30" dirty="0">
                <a:solidFill>
                  <a:srgbClr val="013F7B"/>
                </a:solidFill>
              </a:rPr>
              <a:t>I have 5 angles.</a:t>
            </a:r>
            <a:endParaRPr lang="en-GB" spc="-30" dirty="0">
              <a:solidFill>
                <a:srgbClr val="013F7B"/>
              </a:solidFill>
            </a:endParaRPr>
          </a:p>
        </p:txBody>
      </p:sp>
      <p:sp>
        <p:nvSpPr>
          <p:cNvPr id="23" name="9">
            <a:extLst>
              <a:ext uri="{FF2B5EF4-FFF2-40B4-BE49-F238E27FC236}">
                <a16:creationId xmlns:a16="http://schemas.microsoft.com/office/drawing/2014/main" id="{8B7E7000-7B25-4F17-BC59-50F1CF5D8BF1}"/>
              </a:ext>
            </a:extLst>
          </p:cNvPr>
          <p:cNvSpPr/>
          <p:nvPr/>
        </p:nvSpPr>
        <p:spPr>
          <a:xfrm>
            <a:off x="906463" y="5592471"/>
            <a:ext cx="2616201" cy="386054"/>
          </a:xfrm>
          <a:prstGeom prst="rect">
            <a:avLst/>
          </a:prstGeom>
          <a:solidFill>
            <a:srgbClr val="4EB2E5"/>
          </a:solidFill>
        </p:spPr>
        <p:txBody>
          <a:bodyPr wrap="square" lIns="180000" tIns="36000" rIns="180000" bIns="72000" anchor="ctr">
            <a:spAutoFit/>
          </a:bodyPr>
          <a:lstStyle/>
          <a:p>
            <a:r>
              <a:rPr lang="en-GB" altLang="en-US" spc="-30" dirty="0">
                <a:solidFill>
                  <a:srgbClr val="013F7B"/>
                </a:solidFill>
              </a:rPr>
              <a:t>I am an octagon.</a:t>
            </a:r>
            <a:endParaRPr lang="en-GB" spc="-30" dirty="0">
              <a:solidFill>
                <a:srgbClr val="013F7B"/>
              </a:solidFill>
            </a:endParaRPr>
          </a:p>
        </p:txBody>
      </p:sp>
      <p:pic>
        <p:nvPicPr>
          <p:cNvPr id="4" name="tick">
            <a:extLst>
              <a:ext uri="{FF2B5EF4-FFF2-40B4-BE49-F238E27FC236}">
                <a16:creationId xmlns:a16="http://schemas.microsoft.com/office/drawing/2014/main" id="{D79CE80D-0B43-4BC7-8FDD-6494B33437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5594" y="2082250"/>
            <a:ext cx="304736" cy="297754"/>
          </a:xfrm>
          <a:prstGeom prst="rect">
            <a:avLst/>
          </a:prstGeom>
        </p:spPr>
      </p:pic>
      <p:pic>
        <p:nvPicPr>
          <p:cNvPr id="20" name="tick">
            <a:extLst>
              <a:ext uri="{FF2B5EF4-FFF2-40B4-BE49-F238E27FC236}">
                <a16:creationId xmlns:a16="http://schemas.microsoft.com/office/drawing/2014/main" id="{FF978FD9-040C-48E4-AAF1-CCDF95935A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5594" y="4309409"/>
            <a:ext cx="304736" cy="297754"/>
          </a:xfrm>
          <a:prstGeom prst="rect">
            <a:avLst/>
          </a:prstGeom>
        </p:spPr>
      </p:pic>
      <p:pic>
        <p:nvPicPr>
          <p:cNvPr id="24" name="tick">
            <a:extLst>
              <a:ext uri="{FF2B5EF4-FFF2-40B4-BE49-F238E27FC236}">
                <a16:creationId xmlns:a16="http://schemas.microsoft.com/office/drawing/2014/main" id="{C3BDB894-08A0-4F3B-8F85-0C580CD9BC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5594" y="5189626"/>
            <a:ext cx="304736" cy="297754"/>
          </a:xfrm>
          <a:prstGeom prst="rect">
            <a:avLst/>
          </a:prstGeom>
        </p:spPr>
      </p:pic>
    </p:spTree>
    <p:extLst>
      <p:ext uri="{BB962C8B-B14F-4D97-AF65-F5344CB8AC3E}">
        <p14:creationId xmlns:p14="http://schemas.microsoft.com/office/powerpoint/2010/main" val="16403611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9" presetClass="emph" presetSubtype="0" grpId="0" nodeType="clickEffect">
                                  <p:stCondLst>
                                    <p:cond delay="0"/>
                                  </p:stCondLst>
                                  <p:childTnLst>
                                    <p:set>
                                      <p:cBhvr>
                                        <p:cTn id="12" dur="indefinite"/>
                                        <p:tgtEl>
                                          <p:spTgt spid="15"/>
                                        </p:tgtEl>
                                        <p:attrNameLst>
                                          <p:attrName>style.opacity</p:attrName>
                                        </p:attrNameLst>
                                      </p:cBhvr>
                                      <p:to>
                                        <p:strVal val="0.5"/>
                                      </p:to>
                                    </p:set>
                                    <p:animEffect filter="image" prLst="opacity: 0.5">
                                      <p:cBhvr rctx="IE">
                                        <p:cTn id="13" dur="indefinite"/>
                                        <p:tgtEl>
                                          <p:spTgt spid="15"/>
                                        </p:tgtEl>
                                      </p:cBhvr>
                                    </p:animEffec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9" presetClass="emph" presetSubtype="0" grpId="0" nodeType="clickEffect">
                                  <p:stCondLst>
                                    <p:cond delay="0"/>
                                  </p:stCondLst>
                                  <p:childTnLst>
                                    <p:set>
                                      <p:cBhvr>
                                        <p:cTn id="18" dur="indefinite"/>
                                        <p:tgtEl>
                                          <p:spTgt spid="16"/>
                                        </p:tgtEl>
                                        <p:attrNameLst>
                                          <p:attrName>style.opacity</p:attrName>
                                        </p:attrNameLst>
                                      </p:cBhvr>
                                      <p:to>
                                        <p:strVal val="0.5"/>
                                      </p:to>
                                    </p:set>
                                    <p:animEffect filter="image" prLst="opacity: 0.5">
                                      <p:cBhvr rctx="IE">
                                        <p:cTn id="19" dur="indefinite"/>
                                        <p:tgtEl>
                                          <p:spTgt spid="16"/>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9" presetClass="emph" presetSubtype="0" grpId="0" nodeType="clickEffect">
                                  <p:stCondLst>
                                    <p:cond delay="0"/>
                                  </p:stCondLst>
                                  <p:childTnLst>
                                    <p:set>
                                      <p:cBhvr>
                                        <p:cTn id="24" dur="indefinite"/>
                                        <p:tgtEl>
                                          <p:spTgt spid="17"/>
                                        </p:tgtEl>
                                        <p:attrNameLst>
                                          <p:attrName>style.opacity</p:attrName>
                                        </p:attrNameLst>
                                      </p:cBhvr>
                                      <p:to>
                                        <p:strVal val="0.5"/>
                                      </p:to>
                                    </p:set>
                                    <p:animEffect filter="image" prLst="opacity: 0.5">
                                      <p:cBhvr rctx="IE">
                                        <p:cTn id="25" dur="indefinite"/>
                                        <p:tgtEl>
                                          <p:spTgt spid="17"/>
                                        </p:tgtEl>
                                      </p:cBhvr>
                                    </p:animEffec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9" presetClass="emph" presetSubtype="0" grpId="0" nodeType="clickEffect">
                                  <p:stCondLst>
                                    <p:cond delay="0"/>
                                  </p:stCondLst>
                                  <p:childTnLst>
                                    <p:set>
                                      <p:cBhvr>
                                        <p:cTn id="30" dur="indefinite"/>
                                        <p:tgtEl>
                                          <p:spTgt spid="18"/>
                                        </p:tgtEl>
                                        <p:attrNameLst>
                                          <p:attrName>style.opacity</p:attrName>
                                        </p:attrNameLst>
                                      </p:cBhvr>
                                      <p:to>
                                        <p:strVal val="0.5"/>
                                      </p:to>
                                    </p:set>
                                    <p:animEffect filter="image" prLst="opacity: 0.5">
                                      <p:cBhvr rctx="IE">
                                        <p:cTn id="31" dur="indefinite"/>
                                        <p:tgtEl>
                                          <p:spTgt spid="18"/>
                                        </p:tgtEl>
                                      </p:cBhvr>
                                    </p:animEffec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nextCondLst>
                <p:cond evt="onClick" delay="0">
                  <p:tgtEl>
                    <p:spTgt spid="19"/>
                  </p:tgtEl>
                </p:cond>
              </p:nextCondLst>
            </p:seq>
            <p:seq concurrent="1" nextAc="seek">
              <p:cTn id="43" restart="whenNotActive" fill="hold" evtFilter="cancelBubble" nodeType="interactiveSeq">
                <p:stCondLst>
                  <p:cond evt="onClick" delay="0">
                    <p:tgtEl>
                      <p:spTgt spid="21"/>
                    </p:tgtEl>
                  </p:cond>
                </p:stCondLst>
                <p:endSync evt="end" delay="0">
                  <p:rtn val="all"/>
                </p:endSync>
                <p:childTnLst>
                  <p:par>
                    <p:cTn id="44" fill="hold">
                      <p:stCondLst>
                        <p:cond delay="0"/>
                      </p:stCondLst>
                      <p:childTnLst>
                        <p:par>
                          <p:cTn id="45" fill="hold">
                            <p:stCondLst>
                              <p:cond delay="0"/>
                            </p:stCondLst>
                            <p:childTnLst>
                              <p:par>
                                <p:cTn id="46" presetID="9" presetClass="emph" presetSubtype="0" grpId="0" nodeType="clickEffect">
                                  <p:stCondLst>
                                    <p:cond delay="0"/>
                                  </p:stCondLst>
                                  <p:childTnLst>
                                    <p:set>
                                      <p:cBhvr>
                                        <p:cTn id="47" dur="indefinite"/>
                                        <p:tgtEl>
                                          <p:spTgt spid="21"/>
                                        </p:tgtEl>
                                        <p:attrNameLst>
                                          <p:attrName>style.opacity</p:attrName>
                                        </p:attrNameLst>
                                      </p:cBhvr>
                                      <p:to>
                                        <p:strVal val="0.5"/>
                                      </p:to>
                                    </p:set>
                                    <p:animEffect filter="image" prLst="opacity: 0.5">
                                      <p:cBhvr rctx="IE">
                                        <p:cTn id="48" dur="indefinite"/>
                                        <p:tgtEl>
                                          <p:spTgt spid="21"/>
                                        </p:tgtEl>
                                      </p:cBhvr>
                                    </p:animEffect>
                                  </p:childTnLst>
                                </p:cTn>
                              </p:par>
                            </p:childTnLst>
                          </p:cTn>
                        </p:par>
                      </p:childTnLst>
                    </p:cTn>
                  </p:par>
                </p:childTnLst>
              </p:cTn>
              <p:nextCondLst>
                <p:cond evt="onClick" delay="0">
                  <p:tgtEl>
                    <p:spTgt spid="21"/>
                  </p:tgtEl>
                </p:cond>
              </p:nextCondLst>
            </p:seq>
            <p:seq concurrent="1" nextAc="seek">
              <p:cTn id="49" restart="whenNotActive" fill="hold" evtFilter="cancelBubble" nodeType="interactiveSeq">
                <p:stCondLst>
                  <p:cond evt="onClick" delay="0">
                    <p:tgtEl>
                      <p:spTgt spid="22"/>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childTnLst>
              </p:cTn>
              <p:nextCondLst>
                <p:cond evt="onClick" delay="0">
                  <p:tgtEl>
                    <p:spTgt spid="22"/>
                  </p:tgtEl>
                </p:cond>
              </p:nextCondLst>
            </p:seq>
            <p:seq concurrent="1" nextAc="seek">
              <p:cTn id="70" restart="whenNotActive" fill="hold" evtFilter="cancelBubble" nodeType="interactiveSeq">
                <p:stCondLst>
                  <p:cond evt="onClick" delay="0">
                    <p:tgtEl>
                      <p:spTgt spid="23"/>
                    </p:tgtEl>
                  </p:cond>
                </p:stCondLst>
                <p:endSync evt="end" delay="0">
                  <p:rtn val="all"/>
                </p:endSync>
                <p:childTnLst>
                  <p:par>
                    <p:cTn id="71" fill="hold">
                      <p:stCondLst>
                        <p:cond delay="0"/>
                      </p:stCondLst>
                      <p:childTnLst>
                        <p:par>
                          <p:cTn id="72" fill="hold">
                            <p:stCondLst>
                              <p:cond delay="0"/>
                            </p:stCondLst>
                            <p:childTnLst>
                              <p:par>
                                <p:cTn id="73" presetID="9" presetClass="emph" presetSubtype="0" grpId="0" nodeType="clickEffect">
                                  <p:stCondLst>
                                    <p:cond delay="0"/>
                                  </p:stCondLst>
                                  <p:childTnLst>
                                    <p:set>
                                      <p:cBhvr>
                                        <p:cTn id="74" dur="indefinite"/>
                                        <p:tgtEl>
                                          <p:spTgt spid="23"/>
                                        </p:tgtEl>
                                        <p:attrNameLst>
                                          <p:attrName>style.opacity</p:attrName>
                                        </p:attrNameLst>
                                      </p:cBhvr>
                                      <p:to>
                                        <p:strVal val="0.5"/>
                                      </p:to>
                                    </p:set>
                                    <p:animEffect filter="image" prLst="opacity: 0.5">
                                      <p:cBhvr rctx="IE">
                                        <p:cTn id="75" dur="indefinite"/>
                                        <p:tgtEl>
                                          <p:spTgt spid="23"/>
                                        </p:tgtEl>
                                      </p:cBhvr>
                                    </p:animEffect>
                                  </p:childTnLst>
                                </p:cTn>
                              </p:par>
                            </p:childTnLst>
                          </p:cTn>
                        </p:par>
                      </p:childTnLst>
                    </p:cTn>
                  </p:par>
                </p:childTnLst>
              </p:cTn>
              <p:nextCondLst>
                <p:cond evt="onClick" delay="0">
                  <p:tgtEl>
                    <p:spTgt spid="23"/>
                  </p:tgtEl>
                </p:cond>
              </p:nextCondLst>
            </p:seq>
          </p:childTnLst>
        </p:cTn>
      </p:par>
    </p:tnLst>
    <p:bldLst>
      <p:bldP spid="15" grpId="0" animBg="1"/>
      <p:bldP spid="16" grpId="0" animBg="1"/>
      <p:bldP spid="17" grpId="0" animBg="1"/>
      <p:bldP spid="18" grpId="0" animBg="1"/>
      <p:bldP spid="21"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p:cNvSpPr/>
          <p:nvPr/>
        </p:nvSpPr>
        <p:spPr>
          <a:xfrm>
            <a:off x="4050319"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3583501"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Recognise and Describe 2D Shapes</a:t>
            </a:r>
            <a:endParaRPr lang="en-GB" sz="1600" b="1" dirty="0">
              <a:solidFill>
                <a:schemeClr val="bg1"/>
              </a:solidFill>
            </a:endParaRPr>
          </a:p>
        </p:txBody>
      </p:sp>
      <p:cxnSp>
        <p:nvCxnSpPr>
          <p:cNvPr id="103" name="Straight Connector 102"/>
          <p:cNvCxnSpPr/>
          <p:nvPr/>
        </p:nvCxnSpPr>
        <p:spPr>
          <a:xfrm>
            <a:off x="4050319"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FC6E86D-4906-482E-8C01-CC126FB93770}"/>
              </a:ext>
            </a:extLst>
          </p:cNvPr>
          <p:cNvSpPr/>
          <p:nvPr/>
        </p:nvSpPr>
        <p:spPr>
          <a:xfrm>
            <a:off x="766118" y="1158657"/>
            <a:ext cx="7611763" cy="422405"/>
          </a:xfrm>
          <a:prstGeom prst="rect">
            <a:avLst/>
          </a:prstGeom>
          <a:noFill/>
          <a:ln w="28575">
            <a:noFill/>
          </a:ln>
        </p:spPr>
        <p:txBody>
          <a:bodyPr wrap="square" lIns="72000" tIns="72000" rIns="72000" bIns="72000">
            <a:spAutoFit/>
          </a:bodyPr>
          <a:lstStyle/>
          <a:p>
            <a:r>
              <a:rPr lang="en-GB" dirty="0"/>
              <a:t>Which of these descriptions match this shape?</a:t>
            </a:r>
          </a:p>
        </p:txBody>
      </p:sp>
      <p:sp>
        <p:nvSpPr>
          <p:cNvPr id="14" name="1">
            <a:extLst>
              <a:ext uri="{FF2B5EF4-FFF2-40B4-BE49-F238E27FC236}">
                <a16:creationId xmlns:a16="http://schemas.microsoft.com/office/drawing/2014/main" id="{599290F0-6612-487A-9FD7-A6570808CED7}"/>
              </a:ext>
            </a:extLst>
          </p:cNvPr>
          <p:cNvSpPr/>
          <p:nvPr/>
        </p:nvSpPr>
        <p:spPr>
          <a:xfrm>
            <a:off x="906463" y="2039646"/>
            <a:ext cx="2613024" cy="386054"/>
          </a:xfrm>
          <a:prstGeom prst="rect">
            <a:avLst/>
          </a:prstGeom>
          <a:solidFill>
            <a:srgbClr val="4EB2E5"/>
          </a:solidFill>
        </p:spPr>
        <p:txBody>
          <a:bodyPr wrap="square" lIns="180000" tIns="36000" rIns="180000" bIns="72000" anchor="ctr">
            <a:spAutoFit/>
          </a:bodyPr>
          <a:lstStyle/>
          <a:p>
            <a:r>
              <a:rPr lang="en-GB" altLang="en-US" spc="-30" dirty="0">
                <a:solidFill>
                  <a:srgbClr val="013F7B"/>
                </a:solidFill>
              </a:rPr>
              <a:t>I have 5 straight sides.</a:t>
            </a:r>
            <a:endParaRPr lang="en-GB" spc="-30" dirty="0">
              <a:solidFill>
                <a:srgbClr val="013F7B"/>
              </a:solidFill>
            </a:endParaRPr>
          </a:p>
        </p:txBody>
      </p:sp>
      <p:pic>
        <p:nvPicPr>
          <p:cNvPr id="3" name="Picture 2">
            <a:extLst>
              <a:ext uri="{FF2B5EF4-FFF2-40B4-BE49-F238E27FC236}">
                <a16:creationId xmlns:a16="http://schemas.microsoft.com/office/drawing/2014/main" id="{0D2B2340-DF08-4C92-9D9B-CFAB4226A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4694" y="2221176"/>
            <a:ext cx="3638809" cy="3638809"/>
          </a:xfrm>
          <a:prstGeom prst="rect">
            <a:avLst/>
          </a:prstGeom>
        </p:spPr>
      </p:pic>
      <p:sp>
        <p:nvSpPr>
          <p:cNvPr id="15" name="2">
            <a:extLst>
              <a:ext uri="{FF2B5EF4-FFF2-40B4-BE49-F238E27FC236}">
                <a16:creationId xmlns:a16="http://schemas.microsoft.com/office/drawing/2014/main" id="{A3BA61DF-8A24-459D-9107-ACC7808E1E5C}"/>
              </a:ext>
            </a:extLst>
          </p:cNvPr>
          <p:cNvSpPr/>
          <p:nvPr/>
        </p:nvSpPr>
        <p:spPr>
          <a:xfrm>
            <a:off x="906463" y="2483749"/>
            <a:ext cx="2613024" cy="386054"/>
          </a:xfrm>
          <a:prstGeom prst="rect">
            <a:avLst/>
          </a:prstGeom>
          <a:solidFill>
            <a:srgbClr val="4EB2E5"/>
          </a:solidFill>
        </p:spPr>
        <p:txBody>
          <a:bodyPr wrap="square" lIns="180000" tIns="36000" rIns="180000" bIns="72000" anchor="ctr">
            <a:spAutoFit/>
          </a:bodyPr>
          <a:lstStyle/>
          <a:p>
            <a:r>
              <a:rPr lang="en-GB" altLang="en-US" spc="-30" dirty="0">
                <a:solidFill>
                  <a:srgbClr val="013F7B"/>
                </a:solidFill>
              </a:rPr>
              <a:t>I have 6 angles.</a:t>
            </a:r>
            <a:endParaRPr lang="en-GB" spc="-30" dirty="0">
              <a:solidFill>
                <a:srgbClr val="013F7B"/>
              </a:solidFill>
            </a:endParaRPr>
          </a:p>
        </p:txBody>
      </p:sp>
      <p:sp>
        <p:nvSpPr>
          <p:cNvPr id="16" name="3">
            <a:extLst>
              <a:ext uri="{FF2B5EF4-FFF2-40B4-BE49-F238E27FC236}">
                <a16:creationId xmlns:a16="http://schemas.microsoft.com/office/drawing/2014/main" id="{EED8C4DA-2185-4091-87FC-FA4127580212}"/>
              </a:ext>
            </a:extLst>
          </p:cNvPr>
          <p:cNvSpPr/>
          <p:nvPr/>
        </p:nvSpPr>
        <p:spPr>
          <a:xfrm>
            <a:off x="906463" y="2927852"/>
            <a:ext cx="2613024" cy="386054"/>
          </a:xfrm>
          <a:prstGeom prst="rect">
            <a:avLst/>
          </a:prstGeom>
          <a:solidFill>
            <a:srgbClr val="4EB2E5"/>
          </a:solidFill>
        </p:spPr>
        <p:txBody>
          <a:bodyPr wrap="square" lIns="180000" tIns="36000" rIns="180000" bIns="72000" anchor="ctr">
            <a:spAutoFit/>
          </a:bodyPr>
          <a:lstStyle/>
          <a:p>
            <a:r>
              <a:rPr lang="en-GB" altLang="en-US" spc="-30" dirty="0">
                <a:solidFill>
                  <a:srgbClr val="013F7B"/>
                </a:solidFill>
              </a:rPr>
              <a:t>I am a hexagon.</a:t>
            </a:r>
            <a:endParaRPr lang="en-GB" spc="-30" dirty="0">
              <a:solidFill>
                <a:srgbClr val="013F7B"/>
              </a:solidFill>
            </a:endParaRPr>
          </a:p>
        </p:txBody>
      </p:sp>
      <p:sp>
        <p:nvSpPr>
          <p:cNvPr id="17" name="4">
            <a:extLst>
              <a:ext uri="{FF2B5EF4-FFF2-40B4-BE49-F238E27FC236}">
                <a16:creationId xmlns:a16="http://schemas.microsoft.com/office/drawing/2014/main" id="{B051DAAD-BBD6-4799-B823-F4DE32222304}"/>
              </a:ext>
            </a:extLst>
          </p:cNvPr>
          <p:cNvSpPr/>
          <p:nvPr/>
        </p:nvSpPr>
        <p:spPr>
          <a:xfrm>
            <a:off x="906464" y="3371955"/>
            <a:ext cx="2625724" cy="386054"/>
          </a:xfrm>
          <a:prstGeom prst="rect">
            <a:avLst/>
          </a:prstGeom>
          <a:solidFill>
            <a:srgbClr val="4EB2E5"/>
          </a:solidFill>
        </p:spPr>
        <p:txBody>
          <a:bodyPr wrap="square" lIns="180000" tIns="36000" rIns="180000" bIns="72000" anchor="ctr">
            <a:spAutoFit/>
          </a:bodyPr>
          <a:lstStyle/>
          <a:p>
            <a:r>
              <a:rPr lang="en-GB" altLang="en-US" spc="-30" dirty="0">
                <a:solidFill>
                  <a:srgbClr val="013F7B"/>
                </a:solidFill>
              </a:rPr>
              <a:t>I have 6 straight sides.</a:t>
            </a:r>
            <a:endParaRPr lang="en-GB" spc="-30" dirty="0">
              <a:solidFill>
                <a:srgbClr val="013F7B"/>
              </a:solidFill>
            </a:endParaRPr>
          </a:p>
        </p:txBody>
      </p:sp>
      <p:sp>
        <p:nvSpPr>
          <p:cNvPr id="18" name="5">
            <a:extLst>
              <a:ext uri="{FF2B5EF4-FFF2-40B4-BE49-F238E27FC236}">
                <a16:creationId xmlns:a16="http://schemas.microsoft.com/office/drawing/2014/main" id="{2AFC87E0-C258-48C0-8CD2-DF4F1899BD20}"/>
              </a:ext>
            </a:extLst>
          </p:cNvPr>
          <p:cNvSpPr/>
          <p:nvPr/>
        </p:nvSpPr>
        <p:spPr>
          <a:xfrm>
            <a:off x="906464" y="3816058"/>
            <a:ext cx="2625724" cy="386054"/>
          </a:xfrm>
          <a:prstGeom prst="rect">
            <a:avLst/>
          </a:prstGeom>
          <a:solidFill>
            <a:srgbClr val="4EB2E5"/>
          </a:solidFill>
        </p:spPr>
        <p:txBody>
          <a:bodyPr wrap="square" lIns="180000" tIns="36000" rIns="180000" bIns="72000" anchor="ctr">
            <a:spAutoFit/>
          </a:bodyPr>
          <a:lstStyle/>
          <a:p>
            <a:r>
              <a:rPr lang="en-GB" altLang="en-US" spc="-30" dirty="0">
                <a:solidFill>
                  <a:srgbClr val="013F7B"/>
                </a:solidFill>
              </a:rPr>
              <a:t>I have 8 angles.</a:t>
            </a:r>
            <a:endParaRPr lang="en-GB" spc="-30" dirty="0">
              <a:solidFill>
                <a:srgbClr val="013F7B"/>
              </a:solidFill>
            </a:endParaRPr>
          </a:p>
        </p:txBody>
      </p:sp>
      <p:sp>
        <p:nvSpPr>
          <p:cNvPr id="19" name="6">
            <a:extLst>
              <a:ext uri="{FF2B5EF4-FFF2-40B4-BE49-F238E27FC236}">
                <a16:creationId xmlns:a16="http://schemas.microsoft.com/office/drawing/2014/main" id="{E8A9C5BC-F9C7-4BDD-B187-F5ABFE21C96B}"/>
              </a:ext>
            </a:extLst>
          </p:cNvPr>
          <p:cNvSpPr/>
          <p:nvPr/>
        </p:nvSpPr>
        <p:spPr>
          <a:xfrm>
            <a:off x="906463" y="4260161"/>
            <a:ext cx="2616199" cy="386054"/>
          </a:xfrm>
          <a:prstGeom prst="rect">
            <a:avLst/>
          </a:prstGeom>
          <a:solidFill>
            <a:srgbClr val="4EB2E5"/>
          </a:solidFill>
        </p:spPr>
        <p:txBody>
          <a:bodyPr wrap="square" lIns="180000" tIns="36000" rIns="180000" bIns="72000" anchor="ctr">
            <a:spAutoFit/>
          </a:bodyPr>
          <a:lstStyle/>
          <a:p>
            <a:r>
              <a:rPr lang="en-GB" altLang="en-US" spc="-30" dirty="0">
                <a:solidFill>
                  <a:srgbClr val="013F7B"/>
                </a:solidFill>
              </a:rPr>
              <a:t>I am a pentagon.</a:t>
            </a:r>
            <a:endParaRPr lang="en-GB" spc="-30" dirty="0">
              <a:solidFill>
                <a:srgbClr val="013F7B"/>
              </a:solidFill>
            </a:endParaRPr>
          </a:p>
        </p:txBody>
      </p:sp>
      <p:sp>
        <p:nvSpPr>
          <p:cNvPr id="21" name="7">
            <a:extLst>
              <a:ext uri="{FF2B5EF4-FFF2-40B4-BE49-F238E27FC236}">
                <a16:creationId xmlns:a16="http://schemas.microsoft.com/office/drawing/2014/main" id="{C58009D5-95BE-46AA-9179-7203AD0C5591}"/>
              </a:ext>
            </a:extLst>
          </p:cNvPr>
          <p:cNvSpPr/>
          <p:nvPr/>
        </p:nvSpPr>
        <p:spPr>
          <a:xfrm>
            <a:off x="906463" y="4704264"/>
            <a:ext cx="2616201" cy="386054"/>
          </a:xfrm>
          <a:prstGeom prst="rect">
            <a:avLst/>
          </a:prstGeom>
          <a:solidFill>
            <a:srgbClr val="4EB2E5"/>
          </a:solidFill>
        </p:spPr>
        <p:txBody>
          <a:bodyPr wrap="square" lIns="180000" tIns="36000" rIns="180000" bIns="72000" anchor="ctr">
            <a:spAutoFit/>
          </a:bodyPr>
          <a:lstStyle/>
          <a:p>
            <a:r>
              <a:rPr lang="en-GB" altLang="en-US" spc="-30" dirty="0">
                <a:solidFill>
                  <a:srgbClr val="013F7B"/>
                </a:solidFill>
              </a:rPr>
              <a:t>I have 8 straight sides.</a:t>
            </a:r>
            <a:endParaRPr lang="en-GB" spc="-30" dirty="0">
              <a:solidFill>
                <a:srgbClr val="013F7B"/>
              </a:solidFill>
            </a:endParaRPr>
          </a:p>
        </p:txBody>
      </p:sp>
      <p:sp>
        <p:nvSpPr>
          <p:cNvPr id="22" name="8">
            <a:extLst>
              <a:ext uri="{FF2B5EF4-FFF2-40B4-BE49-F238E27FC236}">
                <a16:creationId xmlns:a16="http://schemas.microsoft.com/office/drawing/2014/main" id="{0E70E2BE-2181-4C8A-9829-3F433E2C4282}"/>
              </a:ext>
            </a:extLst>
          </p:cNvPr>
          <p:cNvSpPr/>
          <p:nvPr/>
        </p:nvSpPr>
        <p:spPr>
          <a:xfrm>
            <a:off x="906463" y="5148367"/>
            <a:ext cx="2616201" cy="386054"/>
          </a:xfrm>
          <a:prstGeom prst="rect">
            <a:avLst/>
          </a:prstGeom>
          <a:solidFill>
            <a:srgbClr val="4EB2E5"/>
          </a:solidFill>
        </p:spPr>
        <p:txBody>
          <a:bodyPr wrap="square" lIns="180000" tIns="36000" rIns="180000" bIns="72000" anchor="ctr">
            <a:spAutoFit/>
          </a:bodyPr>
          <a:lstStyle/>
          <a:p>
            <a:r>
              <a:rPr lang="en-GB" altLang="en-US" spc="-30" dirty="0">
                <a:solidFill>
                  <a:srgbClr val="013F7B"/>
                </a:solidFill>
              </a:rPr>
              <a:t>I have 5 angles.</a:t>
            </a:r>
            <a:endParaRPr lang="en-GB" spc="-30" dirty="0">
              <a:solidFill>
                <a:srgbClr val="013F7B"/>
              </a:solidFill>
            </a:endParaRPr>
          </a:p>
        </p:txBody>
      </p:sp>
      <p:sp>
        <p:nvSpPr>
          <p:cNvPr id="23" name="9">
            <a:extLst>
              <a:ext uri="{FF2B5EF4-FFF2-40B4-BE49-F238E27FC236}">
                <a16:creationId xmlns:a16="http://schemas.microsoft.com/office/drawing/2014/main" id="{8B7E7000-7B25-4F17-BC59-50F1CF5D8BF1}"/>
              </a:ext>
            </a:extLst>
          </p:cNvPr>
          <p:cNvSpPr/>
          <p:nvPr/>
        </p:nvSpPr>
        <p:spPr>
          <a:xfrm>
            <a:off x="906463" y="5592471"/>
            <a:ext cx="2616201" cy="386054"/>
          </a:xfrm>
          <a:prstGeom prst="rect">
            <a:avLst/>
          </a:prstGeom>
          <a:solidFill>
            <a:srgbClr val="4EB2E5"/>
          </a:solidFill>
        </p:spPr>
        <p:txBody>
          <a:bodyPr wrap="square" lIns="180000" tIns="36000" rIns="180000" bIns="72000" anchor="ctr">
            <a:spAutoFit/>
          </a:bodyPr>
          <a:lstStyle/>
          <a:p>
            <a:r>
              <a:rPr lang="en-GB" altLang="en-US" spc="-30" dirty="0">
                <a:solidFill>
                  <a:srgbClr val="013F7B"/>
                </a:solidFill>
              </a:rPr>
              <a:t>I am an octagon.</a:t>
            </a:r>
            <a:endParaRPr lang="en-GB" spc="-30" dirty="0">
              <a:solidFill>
                <a:srgbClr val="013F7B"/>
              </a:solidFill>
            </a:endParaRPr>
          </a:p>
        </p:txBody>
      </p:sp>
      <p:pic>
        <p:nvPicPr>
          <p:cNvPr id="4" name="tick">
            <a:extLst>
              <a:ext uri="{FF2B5EF4-FFF2-40B4-BE49-F238E27FC236}">
                <a16:creationId xmlns:a16="http://schemas.microsoft.com/office/drawing/2014/main" id="{D79CE80D-0B43-4BC7-8FDD-6494B33437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5594" y="3825592"/>
            <a:ext cx="304736" cy="297754"/>
          </a:xfrm>
          <a:prstGeom prst="rect">
            <a:avLst/>
          </a:prstGeom>
        </p:spPr>
      </p:pic>
      <p:pic>
        <p:nvPicPr>
          <p:cNvPr id="24" name="tick">
            <a:extLst>
              <a:ext uri="{FF2B5EF4-FFF2-40B4-BE49-F238E27FC236}">
                <a16:creationId xmlns:a16="http://schemas.microsoft.com/office/drawing/2014/main" id="{C3BDB894-08A0-4F3B-8F85-0C580CD9BC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5594" y="4745245"/>
            <a:ext cx="304736" cy="297754"/>
          </a:xfrm>
          <a:prstGeom prst="rect">
            <a:avLst/>
          </a:prstGeom>
        </p:spPr>
      </p:pic>
      <p:pic>
        <p:nvPicPr>
          <p:cNvPr id="25" name="tick">
            <a:extLst>
              <a:ext uri="{FF2B5EF4-FFF2-40B4-BE49-F238E27FC236}">
                <a16:creationId xmlns:a16="http://schemas.microsoft.com/office/drawing/2014/main" id="{897ECB3D-08E0-4DF2-B5A8-B03D53A88D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5594" y="5634008"/>
            <a:ext cx="304736" cy="297754"/>
          </a:xfrm>
          <a:prstGeom prst="rect">
            <a:avLst/>
          </a:prstGeom>
        </p:spPr>
      </p:pic>
    </p:spTree>
    <p:extLst>
      <p:ext uri="{BB962C8B-B14F-4D97-AF65-F5344CB8AC3E}">
        <p14:creationId xmlns:p14="http://schemas.microsoft.com/office/powerpoint/2010/main" val="17263457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9" presetClass="emph" presetSubtype="0" grpId="0" nodeType="clickEffect">
                                  <p:stCondLst>
                                    <p:cond delay="0"/>
                                  </p:stCondLst>
                                  <p:childTnLst>
                                    <p:set>
                                      <p:cBhvr>
                                        <p:cTn id="6" dur="indefinite"/>
                                        <p:tgtEl>
                                          <p:spTgt spid="14"/>
                                        </p:tgtEl>
                                        <p:attrNameLst>
                                          <p:attrName>style.opacity</p:attrName>
                                        </p:attrNameLst>
                                      </p:cBhvr>
                                      <p:to>
                                        <p:strVal val="0.5"/>
                                      </p:to>
                                    </p:set>
                                    <p:animEffect filter="image" prLst="opacity: 0.5">
                                      <p:cBhvr rctx="IE">
                                        <p:cTn id="7" dur="indefinite"/>
                                        <p:tgtEl>
                                          <p:spTgt spid="14"/>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9" presetClass="emph" presetSubtype="0" grpId="0" nodeType="clickEffect">
                                  <p:stCondLst>
                                    <p:cond delay="0"/>
                                  </p:stCondLst>
                                  <p:childTnLst>
                                    <p:set>
                                      <p:cBhvr>
                                        <p:cTn id="12" dur="indefinite"/>
                                        <p:tgtEl>
                                          <p:spTgt spid="15"/>
                                        </p:tgtEl>
                                        <p:attrNameLst>
                                          <p:attrName>style.opacity</p:attrName>
                                        </p:attrNameLst>
                                      </p:cBhvr>
                                      <p:to>
                                        <p:strVal val="0.5"/>
                                      </p:to>
                                    </p:set>
                                    <p:animEffect filter="image" prLst="opacity: 0.5">
                                      <p:cBhvr rctx="IE">
                                        <p:cTn id="13" dur="indefinite"/>
                                        <p:tgtEl>
                                          <p:spTgt spid="15"/>
                                        </p:tgtEl>
                                      </p:cBhvr>
                                    </p:animEffec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9" presetClass="emph" presetSubtype="0" grpId="0" nodeType="clickEffect">
                                  <p:stCondLst>
                                    <p:cond delay="0"/>
                                  </p:stCondLst>
                                  <p:childTnLst>
                                    <p:set>
                                      <p:cBhvr>
                                        <p:cTn id="18" dur="indefinite"/>
                                        <p:tgtEl>
                                          <p:spTgt spid="16"/>
                                        </p:tgtEl>
                                        <p:attrNameLst>
                                          <p:attrName>style.opacity</p:attrName>
                                        </p:attrNameLst>
                                      </p:cBhvr>
                                      <p:to>
                                        <p:strVal val="0.5"/>
                                      </p:to>
                                    </p:set>
                                    <p:animEffect filter="image" prLst="opacity: 0.5">
                                      <p:cBhvr rctx="IE">
                                        <p:cTn id="19" dur="indefinite"/>
                                        <p:tgtEl>
                                          <p:spTgt spid="16"/>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9" presetClass="emph" presetSubtype="0" grpId="0" nodeType="clickEffect">
                                  <p:stCondLst>
                                    <p:cond delay="0"/>
                                  </p:stCondLst>
                                  <p:childTnLst>
                                    <p:set>
                                      <p:cBhvr>
                                        <p:cTn id="24" dur="indefinite"/>
                                        <p:tgtEl>
                                          <p:spTgt spid="17"/>
                                        </p:tgtEl>
                                        <p:attrNameLst>
                                          <p:attrName>style.opacity</p:attrName>
                                        </p:attrNameLst>
                                      </p:cBhvr>
                                      <p:to>
                                        <p:strVal val="0.5"/>
                                      </p:to>
                                    </p:set>
                                    <p:animEffect filter="image" prLst="opacity: 0.5">
                                      <p:cBhvr rctx="IE">
                                        <p:cTn id="25" dur="indefinite"/>
                                        <p:tgtEl>
                                          <p:spTgt spid="17"/>
                                        </p:tgtEl>
                                      </p:cBhvr>
                                    </p:animEffec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9" presetClass="emph" presetSubtype="0" grpId="0" nodeType="clickEffect">
                                  <p:stCondLst>
                                    <p:cond delay="0"/>
                                  </p:stCondLst>
                                  <p:childTnLst>
                                    <p:set>
                                      <p:cBhvr>
                                        <p:cTn id="36" dur="indefinite"/>
                                        <p:tgtEl>
                                          <p:spTgt spid="19"/>
                                        </p:tgtEl>
                                        <p:attrNameLst>
                                          <p:attrName>style.opacity</p:attrName>
                                        </p:attrNameLst>
                                      </p:cBhvr>
                                      <p:to>
                                        <p:strVal val="0.5"/>
                                      </p:to>
                                    </p:set>
                                    <p:animEffect filter="image" prLst="opacity: 0.5">
                                      <p:cBhvr rctx="IE">
                                        <p:cTn id="37" dur="indefinite"/>
                                        <p:tgtEl>
                                          <p:spTgt spid="19"/>
                                        </p:tgtEl>
                                      </p:cBhvr>
                                    </p:animEffec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1"/>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childTnLst>
              </p:cTn>
              <p:nextCondLst>
                <p:cond evt="onClick" delay="0">
                  <p:tgtEl>
                    <p:spTgt spid="21"/>
                  </p:tgtEl>
                </p:cond>
              </p:nextCondLst>
            </p:seq>
            <p:seq concurrent="1" nextAc="seek">
              <p:cTn id="59" restart="whenNotActive" fill="hold" evtFilter="cancelBubble" nodeType="interactiveSeq">
                <p:stCondLst>
                  <p:cond evt="onClick" delay="0">
                    <p:tgtEl>
                      <p:spTgt spid="22"/>
                    </p:tgtEl>
                  </p:cond>
                </p:stCondLst>
                <p:endSync evt="end" delay="0">
                  <p:rtn val="all"/>
                </p:endSync>
                <p:childTnLst>
                  <p:par>
                    <p:cTn id="60" fill="hold">
                      <p:stCondLst>
                        <p:cond delay="0"/>
                      </p:stCondLst>
                      <p:childTnLst>
                        <p:par>
                          <p:cTn id="61" fill="hold">
                            <p:stCondLst>
                              <p:cond delay="0"/>
                            </p:stCondLst>
                            <p:childTnLst>
                              <p:par>
                                <p:cTn id="62" presetID="9" presetClass="emph" presetSubtype="0" grpId="0" nodeType="clickEffect">
                                  <p:stCondLst>
                                    <p:cond delay="0"/>
                                  </p:stCondLst>
                                  <p:childTnLst>
                                    <p:set>
                                      <p:cBhvr>
                                        <p:cTn id="63" dur="indefinite"/>
                                        <p:tgtEl>
                                          <p:spTgt spid="22"/>
                                        </p:tgtEl>
                                        <p:attrNameLst>
                                          <p:attrName>style.opacity</p:attrName>
                                        </p:attrNameLst>
                                      </p:cBhvr>
                                      <p:to>
                                        <p:strVal val="0.5"/>
                                      </p:to>
                                    </p:set>
                                    <p:animEffect filter="image" prLst="opacity: 0.5">
                                      <p:cBhvr rctx="IE">
                                        <p:cTn id="64" dur="indefinite"/>
                                        <p:tgtEl>
                                          <p:spTgt spid="22"/>
                                        </p:tgtEl>
                                      </p:cBhvr>
                                    </p:animEffect>
                                  </p:childTnLst>
                                </p:cTn>
                              </p:par>
                            </p:childTnLst>
                          </p:cTn>
                        </p:par>
                      </p:childTnLst>
                    </p:cTn>
                  </p:par>
                </p:childTnLst>
              </p:cTn>
              <p:nextCondLst>
                <p:cond evt="onClick" delay="0">
                  <p:tgtEl>
                    <p:spTgt spid="22"/>
                  </p:tgtEl>
                </p:cond>
              </p:nextCondLst>
            </p:seq>
            <p:seq concurrent="1" nextAc="seek">
              <p:cTn id="65" restart="whenNotActive" fill="hold" evtFilter="cancelBubble" nodeType="interactiveSeq">
                <p:stCondLst>
                  <p:cond evt="onClick" delay="0">
                    <p:tgtEl>
                      <p:spTgt spid="23"/>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500"/>
                                        <p:tgtEl>
                                          <p:spTgt spid="2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fade">
                                      <p:cBhvr>
                                        <p:cTn id="100" dur="500"/>
                                        <p:tgtEl>
                                          <p:spTgt spid="2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500"/>
                                        <p:tgtEl>
                                          <p:spTgt spid="25"/>
                                        </p:tgtEl>
                                      </p:cBhvr>
                                    </p:animEffect>
                                  </p:childTnLst>
                                </p:cTn>
                              </p:par>
                            </p:childTnLst>
                          </p:cTn>
                        </p:par>
                      </p:childTnLst>
                    </p:cTn>
                  </p:par>
                </p:childTnLst>
              </p:cTn>
              <p:nextCondLst>
                <p:cond evt="onClick" delay="0">
                  <p:tgtEl>
                    <p:spTgt spid="23"/>
                  </p:tgtEl>
                </p:cond>
              </p:nextCondLst>
            </p:seq>
          </p:childTnLst>
        </p:cTn>
      </p:par>
    </p:tnLst>
    <p:bldLst>
      <p:bldP spid="14" grpId="0" animBg="1"/>
      <p:bldP spid="15" grpId="0" animBg="1"/>
      <p:bldP spid="16" grpId="0" animBg="1"/>
      <p:bldP spid="17" grpId="0" animBg="1"/>
      <p:bldP spid="19"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058051"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sp>
        <p:nvSpPr>
          <p:cNvPr id="63" name="Rectangle 62"/>
          <p:cNvSpPr/>
          <p:nvPr/>
        </p:nvSpPr>
        <p:spPr>
          <a:xfrm>
            <a:off x="445574" y="702863"/>
            <a:ext cx="3593026"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Recognise and Describe 2D Shapes</a:t>
            </a: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4058051"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C505F5F-F3B6-4ABD-9828-985038ECF032}"/>
              </a:ext>
            </a:extLst>
          </p:cNvPr>
          <p:cNvSpPr/>
          <p:nvPr/>
        </p:nvSpPr>
        <p:spPr>
          <a:xfrm>
            <a:off x="766118" y="1158657"/>
            <a:ext cx="7611763" cy="422405"/>
          </a:xfrm>
          <a:prstGeom prst="rect">
            <a:avLst/>
          </a:prstGeom>
          <a:noFill/>
          <a:ln w="28575">
            <a:noFill/>
          </a:ln>
        </p:spPr>
        <p:txBody>
          <a:bodyPr wrap="square" lIns="72000" tIns="72000" rIns="72000" bIns="72000">
            <a:spAutoFit/>
          </a:bodyPr>
          <a:lstStyle/>
          <a:p>
            <a:r>
              <a:rPr lang="en-GB" dirty="0"/>
              <a:t>Can you think of a shape which:</a:t>
            </a:r>
          </a:p>
        </p:txBody>
      </p:sp>
      <p:sp>
        <p:nvSpPr>
          <p:cNvPr id="31" name="Rectangle 30">
            <a:extLst>
              <a:ext uri="{FF2B5EF4-FFF2-40B4-BE49-F238E27FC236}">
                <a16:creationId xmlns:a16="http://schemas.microsoft.com/office/drawing/2014/main" id="{ED062130-CE9C-4D61-8D05-630B54E3738C}"/>
              </a:ext>
            </a:extLst>
          </p:cNvPr>
          <p:cNvSpPr/>
          <p:nvPr/>
        </p:nvSpPr>
        <p:spPr>
          <a:xfrm>
            <a:off x="5639527" y="5723493"/>
            <a:ext cx="1124026" cy="369332"/>
          </a:xfrm>
          <a:prstGeom prst="rect">
            <a:avLst/>
          </a:prstGeom>
        </p:spPr>
        <p:txBody>
          <a:bodyPr wrap="none">
            <a:spAutoFit/>
          </a:bodyPr>
          <a:lstStyle/>
          <a:p>
            <a:r>
              <a:rPr lang="en-GB" dirty="0"/>
              <a:t>rectangle</a:t>
            </a:r>
          </a:p>
        </p:txBody>
      </p:sp>
      <p:sp>
        <p:nvSpPr>
          <p:cNvPr id="32" name="Rectangle 31">
            <a:extLst>
              <a:ext uri="{FF2B5EF4-FFF2-40B4-BE49-F238E27FC236}">
                <a16:creationId xmlns:a16="http://schemas.microsoft.com/office/drawing/2014/main" id="{1A8DE614-A839-48A3-BA47-47AD826CC2A6}"/>
              </a:ext>
            </a:extLst>
          </p:cNvPr>
          <p:cNvSpPr/>
          <p:nvPr/>
        </p:nvSpPr>
        <p:spPr>
          <a:xfrm>
            <a:off x="787710" y="1670512"/>
            <a:ext cx="3373039" cy="369332"/>
          </a:xfrm>
          <a:prstGeom prst="rect">
            <a:avLst/>
          </a:prstGeom>
        </p:spPr>
        <p:txBody>
          <a:bodyPr wrap="none">
            <a:spAutoFit/>
          </a:bodyPr>
          <a:lstStyle/>
          <a:p>
            <a:pPr marL="285750" indent="-285750">
              <a:buFont typeface="Arial" panose="020B0604020202020204" pitchFamily="34" charset="0"/>
              <a:buChar char="•"/>
            </a:pPr>
            <a:r>
              <a:rPr lang="en-GB" dirty="0"/>
              <a:t>has two pairs of equal sides;</a:t>
            </a:r>
          </a:p>
        </p:txBody>
      </p:sp>
      <p:sp>
        <p:nvSpPr>
          <p:cNvPr id="33" name="Rectangle 32">
            <a:extLst>
              <a:ext uri="{FF2B5EF4-FFF2-40B4-BE49-F238E27FC236}">
                <a16:creationId xmlns:a16="http://schemas.microsoft.com/office/drawing/2014/main" id="{5D810929-D135-49E6-AD64-F1A3FA3153A0}"/>
              </a:ext>
            </a:extLst>
          </p:cNvPr>
          <p:cNvSpPr/>
          <p:nvPr/>
        </p:nvSpPr>
        <p:spPr>
          <a:xfrm>
            <a:off x="787710" y="2145296"/>
            <a:ext cx="2728632" cy="369332"/>
          </a:xfrm>
          <a:prstGeom prst="rect">
            <a:avLst/>
          </a:prstGeom>
        </p:spPr>
        <p:txBody>
          <a:bodyPr wrap="none">
            <a:spAutoFit/>
          </a:bodyPr>
          <a:lstStyle/>
          <a:p>
            <a:pPr marL="285750" indent="-285750">
              <a:buFont typeface="Arial" panose="020B0604020202020204" pitchFamily="34" charset="0"/>
              <a:buChar char="•"/>
            </a:pPr>
            <a:r>
              <a:rPr lang="en-GB" dirty="0"/>
              <a:t>has four equal angles;</a:t>
            </a:r>
          </a:p>
        </p:txBody>
      </p:sp>
      <p:sp>
        <p:nvSpPr>
          <p:cNvPr id="35" name="Rectangle 34">
            <a:extLst>
              <a:ext uri="{FF2B5EF4-FFF2-40B4-BE49-F238E27FC236}">
                <a16:creationId xmlns:a16="http://schemas.microsoft.com/office/drawing/2014/main" id="{D28CBCBF-D70A-4351-9556-AE0EAA0E4A84}"/>
              </a:ext>
            </a:extLst>
          </p:cNvPr>
          <p:cNvSpPr/>
          <p:nvPr/>
        </p:nvSpPr>
        <p:spPr>
          <a:xfrm>
            <a:off x="787710" y="2646430"/>
            <a:ext cx="2081019" cy="369332"/>
          </a:xfrm>
          <a:prstGeom prst="rect">
            <a:avLst/>
          </a:prstGeom>
        </p:spPr>
        <p:txBody>
          <a:bodyPr wrap="none">
            <a:spAutoFit/>
          </a:bodyPr>
          <a:lstStyle/>
          <a:p>
            <a:pPr marL="285750" indent="-285750">
              <a:buFont typeface="Arial" panose="020B0604020202020204" pitchFamily="34" charset="0"/>
              <a:buChar char="•"/>
            </a:pPr>
            <a:r>
              <a:rPr lang="en-GB" dirty="0"/>
              <a:t>is symmetrical?</a:t>
            </a:r>
          </a:p>
        </p:txBody>
      </p:sp>
      <p:pic>
        <p:nvPicPr>
          <p:cNvPr id="36" name="Picture 35">
            <a:extLst>
              <a:ext uri="{FF2B5EF4-FFF2-40B4-BE49-F238E27FC236}">
                <a16:creationId xmlns:a16="http://schemas.microsoft.com/office/drawing/2014/main" id="{6A6DA644-0EEC-4ADC-8C0F-AC771EC567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261"/>
          <a:stretch/>
        </p:blipFill>
        <p:spPr>
          <a:xfrm>
            <a:off x="1168622" y="3244362"/>
            <a:ext cx="2253715" cy="3613638"/>
          </a:xfrm>
          <a:prstGeom prst="rect">
            <a:avLst/>
          </a:prstGeom>
        </p:spPr>
      </p:pic>
      <p:pic>
        <p:nvPicPr>
          <p:cNvPr id="37" name="Picture 36">
            <a:extLst>
              <a:ext uri="{FF2B5EF4-FFF2-40B4-BE49-F238E27FC236}">
                <a16:creationId xmlns:a16="http://schemas.microsoft.com/office/drawing/2014/main" id="{7A9B3F6C-B96A-4E6F-AB64-16D16E14D9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0954" y="2772344"/>
            <a:ext cx="4133096" cy="2990094"/>
          </a:xfrm>
          <a:prstGeom prst="rect">
            <a:avLst/>
          </a:prstGeom>
        </p:spPr>
      </p:pic>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058051"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sp>
        <p:nvSpPr>
          <p:cNvPr id="63" name="Rectangle 62"/>
          <p:cNvSpPr/>
          <p:nvPr/>
        </p:nvSpPr>
        <p:spPr>
          <a:xfrm>
            <a:off x="445574" y="702863"/>
            <a:ext cx="3593026"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Recognise and Describe 2D Shapes</a:t>
            </a: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4058051"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180C806-FC04-4A3C-89C8-A631D0BF7F5C}"/>
              </a:ext>
            </a:extLst>
          </p:cNvPr>
          <p:cNvSpPr/>
          <p:nvPr/>
        </p:nvSpPr>
        <p:spPr>
          <a:xfrm>
            <a:off x="766118" y="1158657"/>
            <a:ext cx="7611763" cy="699404"/>
          </a:xfrm>
          <a:prstGeom prst="rect">
            <a:avLst/>
          </a:prstGeom>
          <a:noFill/>
          <a:ln w="28575">
            <a:noFill/>
          </a:ln>
        </p:spPr>
        <p:txBody>
          <a:bodyPr wrap="square" lIns="72000" tIns="72000" rIns="72000" bIns="72000">
            <a:spAutoFit/>
          </a:bodyPr>
          <a:lstStyle/>
          <a:p>
            <a:r>
              <a:rPr lang="en-GB" altLang="en-US" dirty="0"/>
              <a:t>True or false? An octagon always has eight sides but doesn’t always have eight angles.</a:t>
            </a:r>
          </a:p>
        </p:txBody>
      </p:sp>
      <p:sp>
        <p:nvSpPr>
          <p:cNvPr id="27" name="Rectangle 26">
            <a:extLst>
              <a:ext uri="{FF2B5EF4-FFF2-40B4-BE49-F238E27FC236}">
                <a16:creationId xmlns:a16="http://schemas.microsoft.com/office/drawing/2014/main" id="{4D9027EB-6184-4EA9-8AE4-71527D957E5A}"/>
              </a:ext>
            </a:extLst>
          </p:cNvPr>
          <p:cNvSpPr/>
          <p:nvPr/>
        </p:nvSpPr>
        <p:spPr>
          <a:xfrm>
            <a:off x="0" y="5214384"/>
            <a:ext cx="9144000" cy="663053"/>
          </a:xfrm>
          <a:prstGeom prst="rect">
            <a:avLst/>
          </a:prstGeom>
          <a:solidFill>
            <a:srgbClr val="007AC3"/>
          </a:solidFill>
          <a:ln>
            <a:noFill/>
          </a:ln>
        </p:spPr>
        <p:txBody>
          <a:bodyPr wrap="square" lIns="180000" tIns="36000" rIns="180000" bIns="72000" anchor="ctr">
            <a:spAutoFit/>
          </a:bodyPr>
          <a:lstStyle/>
          <a:p>
            <a:pPr algn="ctr"/>
            <a:r>
              <a:rPr lang="en-GB" altLang="en-US" b="1" spc="-30" dirty="0">
                <a:solidFill>
                  <a:schemeClr val="bg1"/>
                </a:solidFill>
              </a:rPr>
              <a:t>False!</a:t>
            </a:r>
            <a:r>
              <a:rPr lang="en-GB" altLang="en-US" spc="-30" dirty="0">
                <a:solidFill>
                  <a:schemeClr val="bg1"/>
                </a:solidFill>
              </a:rPr>
              <a:t> A 2D shape made of straight lines always </a:t>
            </a:r>
          </a:p>
          <a:p>
            <a:pPr algn="ctr"/>
            <a:r>
              <a:rPr lang="en-GB" altLang="en-US" spc="-30" dirty="0">
                <a:solidFill>
                  <a:schemeClr val="bg1"/>
                </a:solidFill>
              </a:rPr>
              <a:t>has the same number of angles as sides.</a:t>
            </a:r>
            <a:endParaRPr lang="en-GB" spc="-30" dirty="0">
              <a:solidFill>
                <a:schemeClr val="bg1"/>
              </a:solidFill>
            </a:endParaRPr>
          </a:p>
        </p:txBody>
      </p:sp>
      <p:sp>
        <p:nvSpPr>
          <p:cNvPr id="33" name="Octagon 32">
            <a:extLst>
              <a:ext uri="{FF2B5EF4-FFF2-40B4-BE49-F238E27FC236}">
                <a16:creationId xmlns:a16="http://schemas.microsoft.com/office/drawing/2014/main" id="{FB49BE9E-5DA0-40A8-8E04-B952C0833D97}"/>
              </a:ext>
            </a:extLst>
          </p:cNvPr>
          <p:cNvSpPr/>
          <p:nvPr/>
        </p:nvSpPr>
        <p:spPr>
          <a:xfrm>
            <a:off x="837163" y="2632104"/>
            <a:ext cx="2060516" cy="2060516"/>
          </a:xfrm>
          <a:prstGeom prst="octagon">
            <a:avLst/>
          </a:prstGeom>
          <a:solidFill>
            <a:srgbClr val="64196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7093CA8D-311A-433D-8D13-43ADD3C15EE5}"/>
              </a:ext>
            </a:extLst>
          </p:cNvPr>
          <p:cNvSpPr/>
          <p:nvPr/>
        </p:nvSpPr>
        <p:spPr>
          <a:xfrm rot="3315985">
            <a:off x="2925278" y="2546644"/>
            <a:ext cx="2840634" cy="2529555"/>
          </a:xfrm>
          <a:custGeom>
            <a:avLst/>
            <a:gdLst>
              <a:gd name="connsiteX0" fmla="*/ 1153683 w 3691784"/>
              <a:gd name="connsiteY0" fmla="*/ 0 h 2897024"/>
              <a:gd name="connsiteX1" fmla="*/ 854580 w 3691784"/>
              <a:gd name="connsiteY1" fmla="*/ 1025495 h 2897024"/>
              <a:gd name="connsiteX2" fmla="*/ 0 w 3691784"/>
              <a:gd name="connsiteY2" fmla="*/ 1410056 h 2897024"/>
              <a:gd name="connsiteX3" fmla="*/ 1794617 w 3691784"/>
              <a:gd name="connsiteY3" fmla="*/ 2068082 h 2897024"/>
              <a:gd name="connsiteX4" fmla="*/ 2042445 w 3691784"/>
              <a:gd name="connsiteY4" fmla="*/ 2897024 h 2897024"/>
              <a:gd name="connsiteX5" fmla="*/ 2597922 w 3691784"/>
              <a:gd name="connsiteY5" fmla="*/ 1222049 h 2897024"/>
              <a:gd name="connsiteX6" fmla="*/ 3691784 w 3691784"/>
              <a:gd name="connsiteY6" fmla="*/ 752030 h 2897024"/>
              <a:gd name="connsiteX7" fmla="*/ 1717705 w 3691784"/>
              <a:gd name="connsiteY7" fmla="*/ 769122 h 2897024"/>
              <a:gd name="connsiteX8" fmla="*/ 1153683 w 3691784"/>
              <a:gd name="connsiteY8" fmla="*/ 0 h 289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1784" h="2897024">
                <a:moveTo>
                  <a:pt x="1153683" y="0"/>
                </a:moveTo>
                <a:lnTo>
                  <a:pt x="854580" y="1025495"/>
                </a:lnTo>
                <a:lnTo>
                  <a:pt x="0" y="1410056"/>
                </a:lnTo>
                <a:lnTo>
                  <a:pt x="1794617" y="2068082"/>
                </a:lnTo>
                <a:lnTo>
                  <a:pt x="2042445" y="2897024"/>
                </a:lnTo>
                <a:lnTo>
                  <a:pt x="2597922" y="1222049"/>
                </a:lnTo>
                <a:lnTo>
                  <a:pt x="3691784" y="752030"/>
                </a:lnTo>
                <a:lnTo>
                  <a:pt x="1717705" y="769122"/>
                </a:lnTo>
                <a:lnTo>
                  <a:pt x="1153683" y="0"/>
                </a:lnTo>
                <a:close/>
              </a:path>
            </a:pathLst>
          </a:custGeom>
          <a:solidFill>
            <a:srgbClr val="18A0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760CF4AA-6C9F-4FB4-9BCA-68F11572078C}"/>
              </a:ext>
            </a:extLst>
          </p:cNvPr>
          <p:cNvSpPr/>
          <p:nvPr/>
        </p:nvSpPr>
        <p:spPr>
          <a:xfrm>
            <a:off x="5961344" y="2615992"/>
            <a:ext cx="2401369" cy="1965533"/>
          </a:xfrm>
          <a:custGeom>
            <a:avLst/>
            <a:gdLst>
              <a:gd name="connsiteX0" fmla="*/ 1196412 w 2401369"/>
              <a:gd name="connsiteY0" fmla="*/ 0 h 1965533"/>
              <a:gd name="connsiteX1" fmla="*/ 982767 w 2401369"/>
              <a:gd name="connsiteY1" fmla="*/ 1281869 h 1965533"/>
              <a:gd name="connsiteX2" fmla="*/ 2290273 w 2401369"/>
              <a:gd name="connsiteY2" fmla="*/ 615297 h 1965533"/>
              <a:gd name="connsiteX3" fmla="*/ 2401369 w 2401369"/>
              <a:gd name="connsiteY3" fmla="*/ 1341690 h 1965533"/>
              <a:gd name="connsiteX4" fmla="*/ 1751888 w 2401369"/>
              <a:gd name="connsiteY4" fmla="*/ 1948441 h 1965533"/>
              <a:gd name="connsiteX5" fmla="*/ 589660 w 2401369"/>
              <a:gd name="connsiteY5" fmla="*/ 1965533 h 1965533"/>
              <a:gd name="connsiteX6" fmla="*/ 0 w 2401369"/>
              <a:gd name="connsiteY6" fmla="*/ 1247686 h 1965533"/>
              <a:gd name="connsiteX7" fmla="*/ 128187 w 2401369"/>
              <a:gd name="connsiteY7" fmla="*/ 299103 h 1965533"/>
              <a:gd name="connsiteX8" fmla="*/ 1196412 w 2401369"/>
              <a:gd name="connsiteY8" fmla="*/ 0 h 196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1369" h="1965533">
                <a:moveTo>
                  <a:pt x="1196412" y="0"/>
                </a:moveTo>
                <a:lnTo>
                  <a:pt x="982767" y="1281869"/>
                </a:lnTo>
                <a:lnTo>
                  <a:pt x="2290273" y="615297"/>
                </a:lnTo>
                <a:lnTo>
                  <a:pt x="2401369" y="1341690"/>
                </a:lnTo>
                <a:lnTo>
                  <a:pt x="1751888" y="1948441"/>
                </a:lnTo>
                <a:lnTo>
                  <a:pt x="589660" y="1965533"/>
                </a:lnTo>
                <a:lnTo>
                  <a:pt x="0" y="1247686"/>
                </a:lnTo>
                <a:lnTo>
                  <a:pt x="128187" y="299103"/>
                </a:lnTo>
                <a:lnTo>
                  <a:pt x="1196412" y="0"/>
                </a:lnTo>
                <a:close/>
              </a:path>
            </a:pathLst>
          </a:custGeom>
          <a:solidFill>
            <a:srgbClr val="68932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209196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54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54000">
                                          <p:cBhvr additive="base">
                                            <p:cTn id="7" dur="500" fill="hold"/>
                                            <p:tgtEl>
                                              <p:spTgt spid="27"/>
                                            </p:tgtEl>
                                            <p:attrNameLst>
                                              <p:attrName>ppt_x</p:attrName>
                                            </p:attrNameLst>
                                          </p:cBhvr>
                                          <p:tavLst>
                                            <p:tav tm="0">
                                              <p:val>
                                                <p:strVal val="#ppt_x"/>
                                              </p:val>
                                            </p:tav>
                                            <p:tav tm="100000">
                                              <p:val>
                                                <p:strVal val="#ppt_x"/>
                                              </p:val>
                                            </p:tav>
                                          </p:tavLst>
                                        </p:anim>
                                        <p:anim calcmode="lin" valueType="num" p14:bounceEnd="54000">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4052535"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77" name="Straight Connector 76"/>
          <p:cNvCxnSpPr/>
          <p:nvPr/>
        </p:nvCxnSpPr>
        <p:spPr>
          <a:xfrm>
            <a:off x="4052535"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2A0E494-E996-4A96-9F22-C8B82BC6477C}"/>
              </a:ext>
            </a:extLst>
          </p:cNvPr>
          <p:cNvSpPr/>
          <p:nvPr/>
        </p:nvSpPr>
        <p:spPr>
          <a:xfrm>
            <a:off x="445574" y="702863"/>
            <a:ext cx="3593026"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Recognise and Describe 2D Shapes</a:t>
            </a:r>
          </a:p>
        </p:txBody>
      </p:sp>
      <p:sp>
        <p:nvSpPr>
          <p:cNvPr id="7" name="Rectangle 6">
            <a:extLst>
              <a:ext uri="{FF2B5EF4-FFF2-40B4-BE49-F238E27FC236}">
                <a16:creationId xmlns:a16="http://schemas.microsoft.com/office/drawing/2014/main" id="{1D987A04-B2DC-49B4-9EC0-B2EA587E4921}"/>
              </a:ext>
            </a:extLst>
          </p:cNvPr>
          <p:cNvSpPr/>
          <p:nvPr/>
        </p:nvSpPr>
        <p:spPr>
          <a:xfrm>
            <a:off x="766118" y="1158657"/>
            <a:ext cx="7611763" cy="422405"/>
          </a:xfrm>
          <a:prstGeom prst="rect">
            <a:avLst/>
          </a:prstGeom>
          <a:noFill/>
          <a:ln w="28575">
            <a:noFill/>
          </a:ln>
        </p:spPr>
        <p:txBody>
          <a:bodyPr wrap="square" lIns="72000" tIns="72000" rIns="72000" bIns="72000">
            <a:spAutoFit/>
          </a:bodyPr>
          <a:lstStyle/>
          <a:p>
            <a:r>
              <a:rPr lang="en-GB" altLang="en-US" dirty="0"/>
              <a:t>Which shapes below are pentagons?</a:t>
            </a:r>
          </a:p>
        </p:txBody>
      </p:sp>
      <p:sp>
        <p:nvSpPr>
          <p:cNvPr id="11" name="Rectangle 10">
            <a:extLst>
              <a:ext uri="{FF2B5EF4-FFF2-40B4-BE49-F238E27FC236}">
                <a16:creationId xmlns:a16="http://schemas.microsoft.com/office/drawing/2014/main" id="{E0965641-4B52-45B3-9316-0EB1647B494F}"/>
              </a:ext>
            </a:extLst>
          </p:cNvPr>
          <p:cNvSpPr/>
          <p:nvPr/>
        </p:nvSpPr>
        <p:spPr>
          <a:xfrm>
            <a:off x="0" y="5706771"/>
            <a:ext cx="9144000" cy="386054"/>
          </a:xfrm>
          <a:prstGeom prst="rect">
            <a:avLst/>
          </a:prstGeom>
          <a:solidFill>
            <a:srgbClr val="013F7B"/>
          </a:solidFill>
          <a:ln>
            <a:noFill/>
          </a:ln>
        </p:spPr>
        <p:txBody>
          <a:bodyPr wrap="square" lIns="180000" tIns="36000" rIns="180000" bIns="72000" anchor="ctr">
            <a:spAutoFit/>
          </a:bodyPr>
          <a:lstStyle/>
          <a:p>
            <a:pPr algn="ctr"/>
            <a:r>
              <a:rPr lang="en-GB" altLang="en-US" spc="-30" dirty="0">
                <a:solidFill>
                  <a:schemeClr val="bg1"/>
                </a:solidFill>
              </a:rPr>
              <a:t>How do you know?</a:t>
            </a:r>
          </a:p>
        </p:txBody>
      </p:sp>
      <p:sp>
        <p:nvSpPr>
          <p:cNvPr id="19" name="Arrow: Pentagon 18">
            <a:extLst>
              <a:ext uri="{FF2B5EF4-FFF2-40B4-BE49-F238E27FC236}">
                <a16:creationId xmlns:a16="http://schemas.microsoft.com/office/drawing/2014/main" id="{5945E5CA-E672-4EE8-8FAC-6C621D3F143D}"/>
              </a:ext>
            </a:extLst>
          </p:cNvPr>
          <p:cNvSpPr/>
          <p:nvPr/>
        </p:nvSpPr>
        <p:spPr>
          <a:xfrm>
            <a:off x="999052" y="1963275"/>
            <a:ext cx="2137255" cy="1651596"/>
          </a:xfrm>
          <a:prstGeom prst="homePlate">
            <a:avLst/>
          </a:prstGeom>
          <a:solidFill>
            <a:srgbClr val="007AC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entagon 19">
            <a:extLst>
              <a:ext uri="{FF2B5EF4-FFF2-40B4-BE49-F238E27FC236}">
                <a16:creationId xmlns:a16="http://schemas.microsoft.com/office/drawing/2014/main" id="{07FF13F1-3C41-4B0C-A653-D6E0E554A1CE}"/>
              </a:ext>
            </a:extLst>
          </p:cNvPr>
          <p:cNvSpPr/>
          <p:nvPr/>
        </p:nvSpPr>
        <p:spPr>
          <a:xfrm>
            <a:off x="6144731" y="1663348"/>
            <a:ext cx="1754732" cy="1541325"/>
          </a:xfrm>
          <a:prstGeom prst="pentagon">
            <a:avLst/>
          </a:prstGeom>
          <a:solidFill>
            <a:srgbClr val="007AC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Chevron 20">
            <a:extLst>
              <a:ext uri="{FF2B5EF4-FFF2-40B4-BE49-F238E27FC236}">
                <a16:creationId xmlns:a16="http://schemas.microsoft.com/office/drawing/2014/main" id="{FC1507F6-48AE-4244-9962-6B8B3E256B22}"/>
              </a:ext>
            </a:extLst>
          </p:cNvPr>
          <p:cNvSpPr/>
          <p:nvPr/>
        </p:nvSpPr>
        <p:spPr>
          <a:xfrm rot="16200000">
            <a:off x="2458927" y="3495083"/>
            <a:ext cx="1564333" cy="1751727"/>
          </a:xfrm>
          <a:prstGeom prst="chevron">
            <a:avLst/>
          </a:prstGeom>
          <a:solidFill>
            <a:srgbClr val="007AC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Flowchart: Card 21">
            <a:extLst>
              <a:ext uri="{FF2B5EF4-FFF2-40B4-BE49-F238E27FC236}">
                <a16:creationId xmlns:a16="http://schemas.microsoft.com/office/drawing/2014/main" id="{CD6B58E7-6DD9-465D-B1ED-4D1EE204124F}"/>
              </a:ext>
            </a:extLst>
          </p:cNvPr>
          <p:cNvSpPr/>
          <p:nvPr/>
        </p:nvSpPr>
        <p:spPr>
          <a:xfrm>
            <a:off x="5851293" y="3918251"/>
            <a:ext cx="1515182" cy="1326548"/>
          </a:xfrm>
          <a:prstGeom prst="flowChartPunchedCard">
            <a:avLst/>
          </a:prstGeom>
          <a:solidFill>
            <a:srgbClr val="007AC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tar: 4 Points 22">
            <a:extLst>
              <a:ext uri="{FF2B5EF4-FFF2-40B4-BE49-F238E27FC236}">
                <a16:creationId xmlns:a16="http://schemas.microsoft.com/office/drawing/2014/main" id="{B06D7E98-B52C-4A19-94E5-13354A7A2C7B}"/>
              </a:ext>
            </a:extLst>
          </p:cNvPr>
          <p:cNvSpPr/>
          <p:nvPr/>
        </p:nvSpPr>
        <p:spPr>
          <a:xfrm>
            <a:off x="3526518" y="1920713"/>
            <a:ext cx="2254639" cy="2031023"/>
          </a:xfrm>
          <a:prstGeom prst="star4">
            <a:avLst>
              <a:gd name="adj" fmla="val 24888"/>
            </a:avLst>
          </a:prstGeom>
          <a:solidFill>
            <a:srgbClr val="007AC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513633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54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4000">
                                          <p:cBhvr additive="base">
                                            <p:cTn id="7" dur="750" fill="hold"/>
                                            <p:tgtEl>
                                              <p:spTgt spid="11"/>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750" fill="hold"/>
                                            <p:tgtEl>
                                              <p:spTgt spid="19"/>
                                            </p:tgtEl>
                                            <p:attrNameLst>
                                              <p:attrName>fillcolor</p:attrName>
                                            </p:attrNameLst>
                                          </p:cBhvr>
                                          <p:to>
                                            <a:srgbClr val="FF9933"/>
                                          </p:to>
                                        </p:animClr>
                                        <p:set>
                                          <p:cBhvr>
                                            <p:cTn id="13" dur="750" fill="hold"/>
                                            <p:tgtEl>
                                              <p:spTgt spid="19"/>
                                            </p:tgtEl>
                                            <p:attrNameLst>
                                              <p:attrName>fill.type</p:attrName>
                                            </p:attrNameLst>
                                          </p:cBhvr>
                                          <p:to>
                                            <p:strVal val="solid"/>
                                          </p:to>
                                        </p:set>
                                        <p:set>
                                          <p:cBhvr>
                                            <p:cTn id="14" dur="750" fill="hold"/>
                                            <p:tgtEl>
                                              <p:spTgt spid="19"/>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750" fill="hold"/>
                                            <p:tgtEl>
                                              <p:spTgt spid="20"/>
                                            </p:tgtEl>
                                            <p:attrNameLst>
                                              <p:attrName>fillcolor</p:attrName>
                                            </p:attrNameLst>
                                          </p:cBhvr>
                                          <p:to>
                                            <a:srgbClr val="FF9933"/>
                                          </p:to>
                                        </p:animClr>
                                        <p:set>
                                          <p:cBhvr>
                                            <p:cTn id="17" dur="750" fill="hold"/>
                                            <p:tgtEl>
                                              <p:spTgt spid="20"/>
                                            </p:tgtEl>
                                            <p:attrNameLst>
                                              <p:attrName>fill.type</p:attrName>
                                            </p:attrNameLst>
                                          </p:cBhvr>
                                          <p:to>
                                            <p:strVal val="solid"/>
                                          </p:to>
                                        </p:set>
                                        <p:set>
                                          <p:cBhvr>
                                            <p:cTn id="18" dur="750" fill="hold"/>
                                            <p:tgtEl>
                                              <p:spTgt spid="20"/>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750" fill="hold"/>
                                            <p:tgtEl>
                                              <p:spTgt spid="22"/>
                                            </p:tgtEl>
                                            <p:attrNameLst>
                                              <p:attrName>fillcolor</p:attrName>
                                            </p:attrNameLst>
                                          </p:cBhvr>
                                          <p:to>
                                            <a:srgbClr val="FF9933"/>
                                          </p:to>
                                        </p:animClr>
                                        <p:set>
                                          <p:cBhvr>
                                            <p:cTn id="21" dur="750" fill="hold"/>
                                            <p:tgtEl>
                                              <p:spTgt spid="22"/>
                                            </p:tgtEl>
                                            <p:attrNameLst>
                                              <p:attrName>fill.type</p:attrName>
                                            </p:attrNameLst>
                                          </p:cBhvr>
                                          <p:to>
                                            <p:strVal val="solid"/>
                                          </p:to>
                                        </p:set>
                                        <p:set>
                                          <p:cBhvr>
                                            <p:cTn id="22" dur="750" fill="hold"/>
                                            <p:tgtEl>
                                              <p:spTgt spid="22"/>
                                            </p:tgtEl>
                                            <p:attrNameLst>
                                              <p:attrName>fill.on</p:attrName>
                                            </p:attrNameLst>
                                          </p:cBhvr>
                                          <p:to>
                                            <p:strVal val="true"/>
                                          </p:to>
                                        </p:set>
                                      </p:childTnLst>
                                    </p:cTn>
                                  </p:par>
                                </p:childTnLst>
                              </p:cTn>
                            </p:par>
                            <p:par>
                              <p:cTn id="23" fill="hold">
                                <p:stCondLst>
                                  <p:cond delay="750"/>
                                </p:stCondLst>
                                <p:childTnLst>
                                  <p:par>
                                    <p:cTn id="24" presetID="9" presetClass="emph" presetSubtype="0" grpId="0" nodeType="afterEffect">
                                      <p:stCondLst>
                                        <p:cond delay="0"/>
                                      </p:stCondLst>
                                      <p:childTnLst>
                                        <p:set>
                                          <p:cBhvr>
                                            <p:cTn id="25" dur="indefinite"/>
                                            <p:tgtEl>
                                              <p:spTgt spid="23"/>
                                            </p:tgtEl>
                                            <p:attrNameLst>
                                              <p:attrName>style.opacity</p:attrName>
                                            </p:attrNameLst>
                                          </p:cBhvr>
                                          <p:to>
                                            <p:strVal val="0.25"/>
                                          </p:to>
                                        </p:set>
                                        <p:animEffect filter="image" prLst="opacity: 0.25">
                                          <p:cBhvr rctx="IE">
                                            <p:cTn id="26" dur="indefinite"/>
                                            <p:tgtEl>
                                              <p:spTgt spid="23"/>
                                            </p:tgtEl>
                                          </p:cBhvr>
                                        </p:animEffect>
                                      </p:childTnLst>
                                    </p:cTn>
                                  </p:par>
                                  <p:par>
                                    <p:cTn id="27" presetID="9" presetClass="emph" presetSubtype="0" grpId="0" nodeType="withEffect">
                                      <p:stCondLst>
                                        <p:cond delay="0"/>
                                      </p:stCondLst>
                                      <p:childTnLst>
                                        <p:set>
                                          <p:cBhvr>
                                            <p:cTn id="28" dur="indefinite"/>
                                            <p:tgtEl>
                                              <p:spTgt spid="21"/>
                                            </p:tgtEl>
                                            <p:attrNameLst>
                                              <p:attrName>style.opacity</p:attrName>
                                            </p:attrNameLst>
                                          </p:cBhvr>
                                          <p:to>
                                            <p:strVal val="0.25"/>
                                          </p:to>
                                        </p:set>
                                        <p:animEffect filter="image" prLst="opacity: 0.25">
                                          <p:cBhvr rctx="IE">
                                            <p:cTn id="29" dur="indefinite"/>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750" fill="hold"/>
                                            <p:tgtEl>
                                              <p:spTgt spid="19"/>
                                            </p:tgtEl>
                                            <p:attrNameLst>
                                              <p:attrName>fillcolor</p:attrName>
                                            </p:attrNameLst>
                                          </p:cBhvr>
                                          <p:to>
                                            <a:srgbClr val="FF9933"/>
                                          </p:to>
                                        </p:animClr>
                                        <p:set>
                                          <p:cBhvr>
                                            <p:cTn id="13" dur="750" fill="hold"/>
                                            <p:tgtEl>
                                              <p:spTgt spid="19"/>
                                            </p:tgtEl>
                                            <p:attrNameLst>
                                              <p:attrName>fill.type</p:attrName>
                                            </p:attrNameLst>
                                          </p:cBhvr>
                                          <p:to>
                                            <p:strVal val="solid"/>
                                          </p:to>
                                        </p:set>
                                        <p:set>
                                          <p:cBhvr>
                                            <p:cTn id="14" dur="750" fill="hold"/>
                                            <p:tgtEl>
                                              <p:spTgt spid="19"/>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750" fill="hold"/>
                                            <p:tgtEl>
                                              <p:spTgt spid="20"/>
                                            </p:tgtEl>
                                            <p:attrNameLst>
                                              <p:attrName>fillcolor</p:attrName>
                                            </p:attrNameLst>
                                          </p:cBhvr>
                                          <p:to>
                                            <a:srgbClr val="FF9933"/>
                                          </p:to>
                                        </p:animClr>
                                        <p:set>
                                          <p:cBhvr>
                                            <p:cTn id="17" dur="750" fill="hold"/>
                                            <p:tgtEl>
                                              <p:spTgt spid="20"/>
                                            </p:tgtEl>
                                            <p:attrNameLst>
                                              <p:attrName>fill.type</p:attrName>
                                            </p:attrNameLst>
                                          </p:cBhvr>
                                          <p:to>
                                            <p:strVal val="solid"/>
                                          </p:to>
                                        </p:set>
                                        <p:set>
                                          <p:cBhvr>
                                            <p:cTn id="18" dur="750" fill="hold"/>
                                            <p:tgtEl>
                                              <p:spTgt spid="20"/>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750" fill="hold"/>
                                            <p:tgtEl>
                                              <p:spTgt spid="22"/>
                                            </p:tgtEl>
                                            <p:attrNameLst>
                                              <p:attrName>fillcolor</p:attrName>
                                            </p:attrNameLst>
                                          </p:cBhvr>
                                          <p:to>
                                            <a:srgbClr val="FF9933"/>
                                          </p:to>
                                        </p:animClr>
                                        <p:set>
                                          <p:cBhvr>
                                            <p:cTn id="21" dur="750" fill="hold"/>
                                            <p:tgtEl>
                                              <p:spTgt spid="22"/>
                                            </p:tgtEl>
                                            <p:attrNameLst>
                                              <p:attrName>fill.type</p:attrName>
                                            </p:attrNameLst>
                                          </p:cBhvr>
                                          <p:to>
                                            <p:strVal val="solid"/>
                                          </p:to>
                                        </p:set>
                                        <p:set>
                                          <p:cBhvr>
                                            <p:cTn id="22" dur="750" fill="hold"/>
                                            <p:tgtEl>
                                              <p:spTgt spid="22"/>
                                            </p:tgtEl>
                                            <p:attrNameLst>
                                              <p:attrName>fill.on</p:attrName>
                                            </p:attrNameLst>
                                          </p:cBhvr>
                                          <p:to>
                                            <p:strVal val="true"/>
                                          </p:to>
                                        </p:set>
                                      </p:childTnLst>
                                    </p:cTn>
                                  </p:par>
                                </p:childTnLst>
                              </p:cTn>
                            </p:par>
                            <p:par>
                              <p:cTn id="23" fill="hold">
                                <p:stCondLst>
                                  <p:cond delay="750"/>
                                </p:stCondLst>
                                <p:childTnLst>
                                  <p:par>
                                    <p:cTn id="24" presetID="9" presetClass="emph" presetSubtype="0" grpId="0" nodeType="afterEffect">
                                      <p:stCondLst>
                                        <p:cond delay="0"/>
                                      </p:stCondLst>
                                      <p:childTnLst>
                                        <p:set>
                                          <p:cBhvr>
                                            <p:cTn id="25" dur="indefinite"/>
                                            <p:tgtEl>
                                              <p:spTgt spid="23"/>
                                            </p:tgtEl>
                                            <p:attrNameLst>
                                              <p:attrName>style.opacity</p:attrName>
                                            </p:attrNameLst>
                                          </p:cBhvr>
                                          <p:to>
                                            <p:strVal val="0.25"/>
                                          </p:to>
                                        </p:set>
                                        <p:animEffect filter="image" prLst="opacity: 0.25">
                                          <p:cBhvr rctx="IE">
                                            <p:cTn id="26" dur="indefinite"/>
                                            <p:tgtEl>
                                              <p:spTgt spid="23"/>
                                            </p:tgtEl>
                                          </p:cBhvr>
                                        </p:animEffect>
                                      </p:childTnLst>
                                    </p:cTn>
                                  </p:par>
                                  <p:par>
                                    <p:cTn id="27" presetID="9" presetClass="emph" presetSubtype="0" grpId="0" nodeType="withEffect">
                                      <p:stCondLst>
                                        <p:cond delay="0"/>
                                      </p:stCondLst>
                                      <p:childTnLst>
                                        <p:set>
                                          <p:cBhvr>
                                            <p:cTn id="28" dur="indefinite"/>
                                            <p:tgtEl>
                                              <p:spTgt spid="21"/>
                                            </p:tgtEl>
                                            <p:attrNameLst>
                                              <p:attrName>style.opacity</p:attrName>
                                            </p:attrNameLst>
                                          </p:cBhvr>
                                          <p:to>
                                            <p:strVal val="0.25"/>
                                          </p:to>
                                        </p:set>
                                        <p:animEffect filter="image" prLst="opacity: 0.25">
                                          <p:cBhvr rctx="IE">
                                            <p:cTn id="29" dur="indefinite"/>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23" grpId="0" animBg="1"/>
        </p:bldLst>
      </p:timing>
    </mc:Fallback>
  </mc:AlternateContent>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1109</TotalTime>
  <Words>471</Words>
  <Application>Microsoft Office PowerPoint</Application>
  <PresentationFormat>On-screen Show (4:3)</PresentationFormat>
  <Paragraphs>82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Tuffy-TTF</vt:lpstr>
      <vt:lpstr>Tuffy</vt:lpstr>
      <vt:lpstr>Arial</vt:lpstr>
      <vt:lpstr>Twinkl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Abi Haigh</dc:creator>
  <cp:lastModifiedBy>Helen Pennicott</cp:lastModifiedBy>
  <cp:revision>99</cp:revision>
  <dcterms:created xsi:type="dcterms:W3CDTF">2019-04-17T11:35:15Z</dcterms:created>
  <dcterms:modified xsi:type="dcterms:W3CDTF">2020-07-02T08:29:53Z</dcterms:modified>
</cp:coreProperties>
</file>