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75" r:id="rId2"/>
    <p:sldId id="276" r:id="rId3"/>
    <p:sldId id="278" r:id="rId4"/>
    <p:sldId id="279" r:id="rId5"/>
    <p:sldId id="289" r:id="rId6"/>
    <p:sldId id="282" r:id="rId7"/>
    <p:sldId id="290" r:id="rId8"/>
    <p:sldId id="284" r:id="rId9"/>
    <p:sldId id="291" r:id="rId10"/>
    <p:sldId id="288" r:id="rId11"/>
    <p:sldId id="277" r:id="rId12"/>
  </p:sldIdLst>
  <p:sldSz cx="9144000" cy="6858000" type="screen4x3"/>
  <p:notesSz cx="6858000" cy="9144000"/>
  <p:embeddedFontLst>
    <p:embeddedFont>
      <p:font typeface="Tuffy-TTF" panose="020B0603060100000000" charset="0"/>
      <p:regular r:id="rId15"/>
      <p:bold r:id="rId16"/>
      <p:italic r:id="rId17"/>
      <p:boldItalic r:id="rId18"/>
    </p:embeddedFont>
    <p:embeddedFont>
      <p:font typeface="Tuffy" panose="020B0603060100000000" charset="0"/>
      <p:regular r:id="rId19"/>
      <p:bold r:id="rId20"/>
      <p:italic r:id="rId21"/>
      <p:boldItalic r:id="rId22"/>
    </p:embeddedFont>
    <p:embeddedFont>
      <p:font typeface="Twinkl" panose="020B0604020202020204" charset="0"/>
      <p:regular r:id="rId23"/>
      <p:bold r:id="rId24"/>
    </p:embeddedFont>
    <p:embeddedFont>
      <p:font typeface="Calibri" panose="020F050202020403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52"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504"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963"/>
    <a:srgbClr val="F08214"/>
    <a:srgbClr val="6A412B"/>
    <a:srgbClr val="78AED0"/>
    <a:srgbClr val="FAB000"/>
    <a:srgbClr val="87BD31"/>
    <a:srgbClr val="0079C3"/>
    <a:srgbClr val="FFE76D"/>
    <a:srgbClr val="072F54"/>
    <a:srgbClr val="003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showGuides="1">
      <p:cViewPr varScale="1">
        <p:scale>
          <a:sx n="73" d="100"/>
          <a:sy n="73" d="100"/>
        </p:scale>
        <p:origin x="1320" y="66"/>
      </p:cViewPr>
      <p:guideLst>
        <p:guide orient="horz" pos="2160"/>
        <p:guide pos="2880"/>
        <p:guide pos="340"/>
        <p:guide orient="horz" pos="3952"/>
        <p:guide pos="5420"/>
        <p:guide orient="horz" pos="346"/>
        <p:guide pos="476"/>
        <p:guide orient="horz" pos="504"/>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02/07/2020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02/07/2020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twinkl.co.uk/resources/planit-maths-primary-teaching-resources-year-3/planit-maths-primary-teaching-resources-year-3-geometry---properties-of-shape/planit-maths-primary-teaching-resources-year-3-geometry---properties-of-shape-draw-2-d-shapes-and-make-3-d-shapes-using-modelling-materials" TargetMode="External"/><Relationship Id="rId1" Type="http://schemas.openxmlformats.org/officeDocument/2006/relationships/slideLayout" Target="../slideLayouts/slideLayout4.xml"/><Relationship Id="rId5" Type="http://schemas.openxmlformats.org/officeDocument/2006/relationships/image" Target="../media/image27.jp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22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3F129B-2D47-483A-A90C-799D2C477CF6}"/>
              </a:ext>
            </a:extLst>
          </p:cNvPr>
          <p:cNvSpPr/>
          <p:nvPr/>
        </p:nvSpPr>
        <p:spPr>
          <a:xfrm>
            <a:off x="4563663" y="1819414"/>
            <a:ext cx="3824688" cy="4273409"/>
          </a:xfrm>
          <a:prstGeom prst="rect">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55650" y="1822827"/>
            <a:ext cx="3816349" cy="4269997"/>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49" y="1364071"/>
            <a:ext cx="7632701" cy="458757"/>
          </a:xfrm>
          <a:prstGeom prst="rect">
            <a:avLst/>
          </a:prstGeom>
          <a:solidFill>
            <a:srgbClr val="C7E8FD"/>
          </a:solidFill>
        </p:spPr>
        <p:txBody>
          <a:bodyPr wrap="square" lIns="72000" tIns="72000" rIns="72000" bIns="108000">
            <a:spAutoFit/>
          </a:bodyPr>
          <a:lstStyle/>
          <a:p>
            <a:pPr algn="ctr"/>
            <a:r>
              <a:rPr lang="en-GB" dirty="0"/>
              <a:t>Dive in by completing your own activity!</a:t>
            </a:r>
          </a:p>
        </p:txBody>
      </p:sp>
      <p:pic>
        <p:nvPicPr>
          <p:cNvPr id="6" name="Picture 5">
            <a:extLst>
              <a:ext uri="{FF2B5EF4-FFF2-40B4-BE49-F238E27FC236}">
                <a16:creationId xmlns:a16="http://schemas.microsoft.com/office/drawing/2014/main" id="{61B74EBF-AD1B-4DC1-AB71-6B21B868FC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55" t="500" r="27421" b="1"/>
          <a:stretch/>
        </p:blipFill>
        <p:spPr>
          <a:xfrm>
            <a:off x="755650" y="1819415"/>
            <a:ext cx="3818059" cy="4273409"/>
          </a:xfrm>
          <a:prstGeom prst="rect">
            <a:avLst/>
          </a:prstGeom>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4295" t="3915" r="4494" b="34331"/>
          <a:stretch/>
        </p:blipFill>
        <p:spPr>
          <a:xfrm rot="1633254">
            <a:off x="1011764" y="2343813"/>
            <a:ext cx="1605409" cy="1537503"/>
          </a:xfrm>
          <a:prstGeom prst="rect">
            <a:avLst/>
          </a:prstGeom>
        </p:spPr>
      </p:pic>
      <p:sp>
        <p:nvSpPr>
          <p:cNvPr id="12" name="Rectangle 11"/>
          <p:cNvSpPr/>
          <p:nvPr/>
        </p:nvSpPr>
        <p:spPr>
          <a:xfrm>
            <a:off x="445574" y="702863"/>
            <a:ext cx="1942423"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Draw Accurately</a:t>
            </a:r>
            <a:endParaRPr lang="en-GB" sz="1600" b="1" dirty="0">
              <a:solidFill>
                <a:schemeClr val="bg1"/>
              </a:solidFill>
            </a:endParaRPr>
          </a:p>
        </p:txBody>
      </p:sp>
      <p:pic>
        <p:nvPicPr>
          <p:cNvPr id="13" name="Picture 12">
            <a:extLst>
              <a:ext uri="{FF2B5EF4-FFF2-40B4-BE49-F238E27FC236}">
                <a16:creationId xmlns:a16="http://schemas.microsoft.com/office/drawing/2014/main" id="{A410F3B9-A120-4B78-B8FC-DBBE2542D0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3846" y="2032605"/>
            <a:ext cx="2722089" cy="3850440"/>
          </a:xfrm>
          <a:prstGeom prst="rect">
            <a:avLst/>
          </a:prstGeom>
          <a:effectLst>
            <a:outerShdw blurRad="63500" sx="102000" sy="102000" algn="ctr" rotWithShape="0">
              <a:prstClr val="black">
                <a:alpha val="20000"/>
              </a:prstClr>
            </a:outerShdw>
          </a:effectLst>
        </p:spPr>
      </p:pic>
      <p:pic>
        <p:nvPicPr>
          <p:cNvPr id="21" name="Picture 20">
            <a:extLst>
              <a:ext uri="{FF2B5EF4-FFF2-40B4-BE49-F238E27FC236}">
                <a16:creationId xmlns:a16="http://schemas.microsoft.com/office/drawing/2014/main" id="{23B3C386-037D-47BC-B81B-E45DB0C567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40079" y="2032606"/>
            <a:ext cx="2722089" cy="3850438"/>
          </a:xfrm>
          <a:prstGeom prst="rect">
            <a:avLst/>
          </a:prstGeom>
          <a:effectLst>
            <a:outerShdw blurRad="63500" sx="102000" sy="102000" algn="ctr" rotWithShape="0">
              <a:prstClr val="black">
                <a:alpha val="20000"/>
              </a:prstClr>
            </a:outerShdw>
          </a:effectLst>
        </p:spPr>
      </p:pic>
      <p:pic>
        <p:nvPicPr>
          <p:cNvPr id="14" name="Picture 13">
            <a:extLst>
              <a:ext uri="{FF2B5EF4-FFF2-40B4-BE49-F238E27FC236}">
                <a16:creationId xmlns:a16="http://schemas.microsoft.com/office/drawing/2014/main" id="{23B3C386-037D-47BC-B81B-E45DB0C5678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173" t="1620" r="52048" b="30521"/>
          <a:stretch/>
        </p:blipFill>
        <p:spPr>
          <a:xfrm rot="1525240">
            <a:off x="2556506" y="2953959"/>
            <a:ext cx="928242" cy="1946313"/>
          </a:xfrm>
          <a:prstGeom prst="rect">
            <a:avLst/>
          </a:prstGeom>
          <a:effectLst/>
        </p:spPr>
      </p:pic>
      <p:pic>
        <p:nvPicPr>
          <p:cNvPr id="22" name="Boy Writing">
            <a:extLst>
              <a:ext uri="{FF2B5EF4-FFF2-40B4-BE49-F238E27FC236}">
                <a16:creationId xmlns:a16="http://schemas.microsoft.com/office/drawing/2014/main" id="{59E92074-8F0A-4A38-87B2-6E07FF3C864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6" t="622" r="32362"/>
          <a:stretch/>
        </p:blipFill>
        <p:spPr>
          <a:xfrm>
            <a:off x="752474" y="1928692"/>
            <a:ext cx="4038155" cy="4164130"/>
          </a:xfrm>
          <a:prstGeom prst="rect">
            <a:avLst/>
          </a:prstGeom>
        </p:spPr>
      </p:pic>
    </p:spTree>
    <p:extLst>
      <p:ext uri="{BB962C8B-B14F-4D97-AF65-F5344CB8AC3E}">
        <p14:creationId xmlns:p14="http://schemas.microsoft.com/office/powerpoint/2010/main" val="1771272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457198" y="438151"/>
            <a:ext cx="8220075" cy="5957887"/>
          </a:xfrm>
          <a:prstGeom prst="roundRect">
            <a:avLst>
              <a:gd name="adj" fmla="val 2649"/>
            </a:avLst>
          </a:prstGeom>
          <a:solidFill>
            <a:srgbClr val="002060">
              <a:alpha val="90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latin typeface="Twinkl" pitchFamily="50" charset="0"/>
              </a:rPr>
              <a:t> </a:t>
            </a:r>
          </a:p>
        </p:txBody>
      </p:sp>
      <p:sp>
        <p:nvSpPr>
          <p:cNvPr id="16" name="Rectangle 15"/>
          <p:cNvSpPr/>
          <p:nvPr/>
        </p:nvSpPr>
        <p:spPr>
          <a:xfrm>
            <a:off x="755650" y="2696325"/>
            <a:ext cx="7632700" cy="400110"/>
          </a:xfrm>
          <a:prstGeom prst="rect">
            <a:avLst/>
          </a:prstGeom>
        </p:spPr>
        <p:txBody>
          <a:bodyPr wrap="square">
            <a:spAutoFit/>
          </a:bodyPr>
          <a:lstStyle/>
          <a:p>
            <a:pPr algn="ctr"/>
            <a:r>
              <a:rPr lang="en-GB" sz="2000" dirty="0">
                <a:solidFill>
                  <a:schemeClr val="bg1"/>
                </a:solidFill>
                <a:latin typeface="Tuffy" panose="020B0603060100000000" pitchFamily="34" charset="0"/>
                <a:ea typeface="Tuffy" panose="020B0603060100000000" pitchFamily="34" charset="0"/>
              </a:rPr>
              <a:t>For more planning resources to support this aim, </a:t>
            </a:r>
            <a:r>
              <a:rPr lang="en-GB" sz="2000" b="1" dirty="0">
                <a:solidFill>
                  <a:srgbClr val="18A0DB"/>
                </a:solidFill>
                <a:latin typeface="Tuffy" panose="020B0603060100000000" pitchFamily="34" charset="0"/>
                <a:ea typeface="Tuffy" panose="020B0603060100000000" pitchFamily="34" charset="0"/>
                <a:hlinkClick r:id="rId2"/>
              </a:rPr>
              <a:t>click here</a:t>
            </a:r>
            <a:r>
              <a:rPr lang="en-GB" sz="2000" dirty="0">
                <a:solidFill>
                  <a:schemeClr val="bg1"/>
                </a:solidFill>
                <a:latin typeface="Tuffy" panose="020B0603060100000000" pitchFamily="34" charset="0"/>
                <a:ea typeface="Tuffy" panose="020B0603060100000000" pitchFamily="34" charset="0"/>
              </a:rPr>
              <a:t>.</a:t>
            </a:r>
          </a:p>
        </p:txBody>
      </p:sp>
      <p:sp>
        <p:nvSpPr>
          <p:cNvPr id="17" name="Rectangle 16"/>
          <p:cNvSpPr/>
          <p:nvPr/>
        </p:nvSpPr>
        <p:spPr>
          <a:xfrm>
            <a:off x="766722" y="5385322"/>
            <a:ext cx="6103310" cy="615553"/>
          </a:xfrm>
          <a:prstGeom prst="rect">
            <a:avLst/>
          </a:prstGeom>
        </p:spPr>
        <p:txBody>
          <a:bodyPr wrap="square" lIns="0" tIns="0" rIns="0" bIns="0">
            <a:spAutoFit/>
          </a:bodyPr>
          <a:lstStyle/>
          <a:p>
            <a:r>
              <a:rPr lang="en-GB" sz="2000" dirty="0" err="1">
                <a:solidFill>
                  <a:schemeClr val="bg1"/>
                </a:solidFill>
                <a:latin typeface="Tuffy" panose="020B0603060100000000" pitchFamily="34" charset="0"/>
                <a:ea typeface="Tuffy" panose="020B0603060100000000" pitchFamily="34" charset="0"/>
              </a:rPr>
              <a:t>Twinkl</a:t>
            </a:r>
            <a:r>
              <a:rPr lang="en-GB" sz="2000" dirty="0">
                <a:solidFill>
                  <a:schemeClr val="bg1"/>
                </a:solidFill>
                <a:latin typeface="Tuffy" panose="020B0603060100000000" pitchFamily="34" charset="0"/>
                <a:ea typeface="Tuffy" panose="020B0603060100000000" pitchFamily="34" charset="0"/>
              </a:rPr>
              <a:t> </a:t>
            </a:r>
            <a:r>
              <a:rPr lang="en-GB" sz="2000" dirty="0" err="1">
                <a:solidFill>
                  <a:schemeClr val="bg1"/>
                </a:solidFill>
                <a:latin typeface="Tuffy" panose="020B0603060100000000" pitchFamily="34" charset="0"/>
                <a:ea typeface="Tuffy" panose="020B0603060100000000" pitchFamily="34" charset="0"/>
              </a:rPr>
              <a:t>PlanIt</a:t>
            </a:r>
            <a:r>
              <a:rPr lang="en-GB" sz="2000" dirty="0">
                <a:solidFill>
                  <a:schemeClr val="bg1"/>
                </a:solidFill>
                <a:latin typeface="Tuffy" panose="020B0603060100000000" pitchFamily="34" charset="0"/>
                <a:ea typeface="Tuffy" panose="020B0603060100000000" pitchFamily="34" charset="0"/>
              </a:rPr>
              <a:t> is our award-winning scheme of work </a:t>
            </a:r>
            <a:br>
              <a:rPr lang="en-GB" sz="2000" dirty="0">
                <a:solidFill>
                  <a:schemeClr val="bg1"/>
                </a:solidFill>
                <a:latin typeface="Tuffy" panose="020B0603060100000000" pitchFamily="34" charset="0"/>
                <a:ea typeface="Tuffy" panose="020B0603060100000000" pitchFamily="34" charset="0"/>
              </a:rPr>
            </a:br>
            <a:r>
              <a:rPr lang="en-GB" sz="2000" dirty="0">
                <a:solidFill>
                  <a:schemeClr val="bg1"/>
                </a:solidFill>
                <a:latin typeface="Tuffy" panose="020B0603060100000000" pitchFamily="34" charset="0"/>
                <a:ea typeface="Tuffy" panose="020B0603060100000000" pitchFamily="34" charset="0"/>
              </a:rPr>
              <a:t>with over 4000 resources.</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4745" y="5223878"/>
            <a:ext cx="1406637" cy="933495"/>
          </a:xfrm>
          <a:prstGeom prst="rect">
            <a:avLst/>
          </a:prstGeom>
        </p:spPr>
      </p:pic>
      <p:sp>
        <p:nvSpPr>
          <p:cNvPr id="22" name="Rectangle 21"/>
          <p:cNvSpPr/>
          <p:nvPr/>
        </p:nvSpPr>
        <p:spPr>
          <a:xfrm>
            <a:off x="594362" y="765175"/>
            <a:ext cx="7952222" cy="553998"/>
          </a:xfrm>
          <a:prstGeom prst="rect">
            <a:avLst/>
          </a:prstGeom>
        </p:spPr>
        <p:txBody>
          <a:bodyPr wrap="square">
            <a:spAutoFit/>
          </a:bodyPr>
          <a:lstStyle/>
          <a:p>
            <a:pPr algn="ctr"/>
            <a:r>
              <a:rPr lang="en-GB" sz="2900" b="1" dirty="0">
                <a:solidFill>
                  <a:schemeClr val="bg1"/>
                </a:solidFill>
                <a:latin typeface="Tuffy" panose="020B0603060100000000" pitchFamily="34" charset="0"/>
                <a:ea typeface="Tuffy" panose="020B0603060100000000" pitchFamily="34" charset="0"/>
              </a:rPr>
              <a:t>Need Planning to Complement this Resource?</a:t>
            </a:r>
          </a:p>
        </p:txBody>
      </p:sp>
      <p:sp>
        <p:nvSpPr>
          <p:cNvPr id="23" name="Rectangle 22"/>
          <p:cNvSpPr/>
          <p:nvPr/>
        </p:nvSpPr>
        <p:spPr>
          <a:xfrm>
            <a:off x="755650" y="1789800"/>
            <a:ext cx="7564566" cy="742639"/>
          </a:xfrm>
          <a:prstGeom prst="rect">
            <a:avLst/>
          </a:prstGeom>
          <a:solidFill>
            <a:schemeClr val="bg1"/>
          </a:solidFill>
        </p:spPr>
        <p:txBody>
          <a:bodyPr wrap="square">
            <a:spAutoFit/>
          </a:bodyPr>
          <a:lstStyle/>
          <a:p>
            <a:pPr lvl="0" algn="ctr">
              <a:lnSpc>
                <a:spcPct val="110000"/>
              </a:lnSpc>
            </a:pPr>
            <a:r>
              <a:rPr lang="en-GB" sz="2000" b="1" dirty="0">
                <a:solidFill>
                  <a:srgbClr val="014482"/>
                </a:solidFill>
                <a:latin typeface="Tuffy" panose="020B0603060100000000" pitchFamily="34" charset="0"/>
                <a:ea typeface="Tuffy" panose="020B0603060100000000" pitchFamily="34" charset="0"/>
              </a:rPr>
              <a:t>Draw 2D shapes and make 3D shapes using modelling materials; Recognise 3D shapes in different orientations and describe them</a:t>
            </a:r>
          </a:p>
        </p:txBody>
      </p:sp>
      <p:sp>
        <p:nvSpPr>
          <p:cNvPr id="24" name="Rectangle 23"/>
          <p:cNvSpPr/>
          <p:nvPr/>
        </p:nvSpPr>
        <p:spPr>
          <a:xfrm>
            <a:off x="3169113" y="1376229"/>
            <a:ext cx="2997937" cy="400110"/>
          </a:xfrm>
          <a:prstGeom prst="rect">
            <a:avLst/>
          </a:prstGeom>
        </p:spPr>
        <p:txBody>
          <a:bodyPr wrap="none">
            <a:spAutoFit/>
          </a:bodyPr>
          <a:lstStyle/>
          <a:p>
            <a:r>
              <a:rPr lang="en-GB" sz="2000" b="1" dirty="0">
                <a:solidFill>
                  <a:schemeClr val="bg1"/>
                </a:solidFill>
                <a:latin typeface="Tuffy" panose="020B0603060100000000" pitchFamily="34" charset="0"/>
                <a:ea typeface="Tuffy" panose="020B0603060100000000" pitchFamily="34" charset="0"/>
              </a:rPr>
              <a:t>National Curriculum Aim</a:t>
            </a:r>
          </a:p>
        </p:txBody>
      </p:sp>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78450" y="3226660"/>
            <a:ext cx="3706073" cy="185338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666416" y="3225825"/>
            <a:ext cx="3721934" cy="1860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026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1962" y="762000"/>
            <a:ext cx="8220075" cy="65231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14482"/>
                </a:solidFill>
                <a:effectLst/>
                <a:uLnTx/>
                <a:uFillTx/>
                <a:latin typeface="Tuffy-TTF" panose="020B0603060100000000" pitchFamily="34" charset="0"/>
                <a:ea typeface="Tuffy" panose="020B0603060100000000" pitchFamily="34" charset="0"/>
                <a:cs typeface="Arial" panose="020B0604020202020204" pitchFamily="34" charset="0"/>
              </a:rPr>
              <a:t>Diving into Mastery Guidance for Educators</a:t>
            </a:r>
          </a:p>
        </p:txBody>
      </p:sp>
      <p:sp>
        <p:nvSpPr>
          <p:cNvPr id="4" name="Rectangle 3">
            <a:extLst>
              <a:ext uri="{FF2B5EF4-FFF2-40B4-BE49-F238E27FC236}">
                <a16:creationId xmlns:a16="http://schemas.microsoft.com/office/drawing/2014/main" id="{FA04B34F-55C5-40A6-8A7E-881778633952}"/>
              </a:ext>
            </a:extLst>
          </p:cNvPr>
          <p:cNvSpPr/>
          <p:nvPr/>
        </p:nvSpPr>
        <p:spPr>
          <a:xfrm>
            <a:off x="761153" y="1994284"/>
            <a:ext cx="3196589" cy="379505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winkl" pitchFamily="50" charset="0"/>
            </a:endParaRPr>
          </a:p>
        </p:txBody>
      </p:sp>
      <p:sp>
        <p:nvSpPr>
          <p:cNvPr id="5" name="Rectangle 4"/>
          <p:cNvSpPr/>
          <p:nvPr/>
        </p:nvSpPr>
        <p:spPr>
          <a:xfrm>
            <a:off x="769943" y="1341966"/>
            <a:ext cx="7623169" cy="584775"/>
          </a:xfrm>
          <a:prstGeom prst="rect">
            <a:avLst/>
          </a:prstGeom>
        </p:spPr>
        <p:txBody>
          <a:bodyPr wrap="square">
            <a:spAutoFit/>
          </a:bodyPr>
          <a:lstStyle/>
          <a:p>
            <a:pPr algn="just"/>
            <a:r>
              <a:rPr lang="en-GB" sz="1600" dirty="0">
                <a:latin typeface="Tuffy" panose="020B0603060100000000" pitchFamily="34" charset="0"/>
                <a:ea typeface="Tuffy" panose="020B0603060100000000" pitchFamily="34" charset="0"/>
              </a:rPr>
              <a:t>Each activity sheet is split into three sections, diving, deeper and deepest, which are represented by the following icons:</a:t>
            </a:r>
          </a:p>
        </p:txBody>
      </p:sp>
      <p:sp>
        <p:nvSpPr>
          <p:cNvPr id="6" name="Rectangle 5">
            <a:extLst>
              <a:ext uri="{FF2B5EF4-FFF2-40B4-BE49-F238E27FC236}">
                <a16:creationId xmlns:a16="http://schemas.microsoft.com/office/drawing/2014/main" id="{D7C4EA92-F36C-4499-A738-0B1DDBF02EE5}"/>
              </a:ext>
            </a:extLst>
          </p:cNvPr>
          <p:cNvSpPr/>
          <p:nvPr/>
        </p:nvSpPr>
        <p:spPr>
          <a:xfrm>
            <a:off x="4184822" y="1936618"/>
            <a:ext cx="4208289" cy="3046988"/>
          </a:xfrm>
          <a:prstGeom prst="rect">
            <a:avLst/>
          </a:prstGeom>
        </p:spPr>
        <p:txBody>
          <a:bodyPr wrap="square" lIns="0" tIns="0" rIns="0" bIns="0">
            <a:spAutoFit/>
          </a:bodyPr>
          <a:lstStyle/>
          <a:p>
            <a:pPr algn="just"/>
            <a:r>
              <a:rPr lang="en-GB" sz="1600" dirty="0">
                <a:latin typeface="Tuffy" panose="020B0603060100000000" pitchFamily="34" charset="0"/>
                <a:ea typeface="Tuffy" panose="020B0603060100000000" pitchFamily="34" charset="0"/>
              </a:rPr>
              <a:t>These carefully designed activities take your children through a learning journey, initially ensuring they are fluent with the key concept being taught; then applying this to a range of reasoning and problem-solving activities. </a:t>
            </a:r>
          </a:p>
          <a:p>
            <a:pPr algn="just"/>
            <a:endParaRPr lang="en-GB" sz="1600" dirty="0">
              <a:latin typeface="Tuffy" panose="020B0603060100000000" pitchFamily="34" charset="0"/>
              <a:ea typeface="Tuffy" panose="020B0603060100000000" pitchFamily="34" charset="0"/>
            </a:endParaRPr>
          </a:p>
          <a:p>
            <a:pPr algn="just"/>
            <a:r>
              <a:rPr lang="en-GB" sz="1600" dirty="0">
                <a:latin typeface="Tuffy" panose="020B0603060100000000" pitchFamily="34" charset="0"/>
                <a:ea typeface="Tuffy" panose="020B0603060100000000" pitchFamily="34" charset="0"/>
              </a:rPr>
              <a:t>These sheets might not necessarily be used in a linear way. Some children might begin at the ‘Deeper’ section and in fact, others may ‘dive straight in’ to the ‘Deepest’ section if they have already mastered the skill and are applying this to show their depth of understanding. </a:t>
            </a:r>
          </a:p>
        </p:txBody>
      </p:sp>
      <p:grpSp>
        <p:nvGrpSpPr>
          <p:cNvPr id="7" name="Group 6"/>
          <p:cNvGrpSpPr/>
          <p:nvPr/>
        </p:nvGrpSpPr>
        <p:grpSpPr>
          <a:xfrm>
            <a:off x="1213030" y="2423057"/>
            <a:ext cx="2292835" cy="2937506"/>
            <a:chOff x="1213030" y="2423057"/>
            <a:chExt cx="2292835" cy="2937506"/>
          </a:xfrm>
        </p:grpSpPr>
        <p:pic>
          <p:nvPicPr>
            <p:cNvPr id="8" name="Picture 7">
              <a:extLst>
                <a:ext uri="{FF2B5EF4-FFF2-40B4-BE49-F238E27FC236}">
                  <a16:creationId xmlns:a16="http://schemas.microsoft.com/office/drawing/2014/main" id="{82F8BBE3-D3F3-4DE6-A818-2D773F20B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30" y="2423057"/>
              <a:ext cx="868680" cy="868680"/>
            </a:xfrm>
            <a:prstGeom prst="rect">
              <a:avLst/>
            </a:prstGeom>
          </p:spPr>
        </p:pic>
        <p:pic>
          <p:nvPicPr>
            <p:cNvPr id="9" name="Picture 8">
              <a:extLst>
                <a:ext uri="{FF2B5EF4-FFF2-40B4-BE49-F238E27FC236}">
                  <a16:creationId xmlns:a16="http://schemas.microsoft.com/office/drawing/2014/main" id="{164A8FE3-B06C-4E40-977F-4F3E0ACC2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030" y="3457470"/>
              <a:ext cx="868680" cy="868680"/>
            </a:xfrm>
            <a:prstGeom prst="rect">
              <a:avLst/>
            </a:prstGeom>
          </p:spPr>
        </p:pic>
        <p:pic>
          <p:nvPicPr>
            <p:cNvPr id="10" name="Picture 9">
              <a:extLst>
                <a:ext uri="{FF2B5EF4-FFF2-40B4-BE49-F238E27FC236}">
                  <a16:creationId xmlns:a16="http://schemas.microsoft.com/office/drawing/2014/main" id="{788CE03C-10B4-46B1-849A-0D1B9CBCC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030" y="4491883"/>
              <a:ext cx="868680" cy="868680"/>
            </a:xfrm>
            <a:prstGeom prst="rect">
              <a:avLst/>
            </a:prstGeom>
          </p:spPr>
        </p:pic>
        <p:sp>
          <p:nvSpPr>
            <p:cNvPr id="11" name="Arrow: Pentagon 11">
              <a:extLst>
                <a:ext uri="{FF2B5EF4-FFF2-40B4-BE49-F238E27FC236}">
                  <a16:creationId xmlns:a16="http://schemas.microsoft.com/office/drawing/2014/main" id="{602133B5-7961-4F75-A2BE-B73C6DB63E21}"/>
                </a:ext>
              </a:extLst>
            </p:cNvPr>
            <p:cNvSpPr/>
            <p:nvPr/>
          </p:nvSpPr>
          <p:spPr>
            <a:xfrm flipH="1">
              <a:off x="2180298" y="2674517"/>
              <a:ext cx="1325567" cy="365760"/>
            </a:xfrm>
            <a:prstGeom prst="homePlate">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Diving</a:t>
              </a:r>
              <a:endParaRPr lang="en-US" b="1" dirty="0">
                <a:solidFill>
                  <a:schemeClr val="bg1"/>
                </a:solidFill>
              </a:endParaRPr>
            </a:p>
          </p:txBody>
        </p:sp>
        <p:sp>
          <p:nvSpPr>
            <p:cNvPr id="12" name="Arrow: Pentagon 12">
              <a:extLst>
                <a:ext uri="{FF2B5EF4-FFF2-40B4-BE49-F238E27FC236}">
                  <a16:creationId xmlns:a16="http://schemas.microsoft.com/office/drawing/2014/main" id="{D99180F2-5FC9-4895-9C62-0CB9474D9C82}"/>
                </a:ext>
              </a:extLst>
            </p:cNvPr>
            <p:cNvSpPr/>
            <p:nvPr/>
          </p:nvSpPr>
          <p:spPr>
            <a:xfrm flipH="1">
              <a:off x="2180298" y="3708930"/>
              <a:ext cx="1325567" cy="365760"/>
            </a:xfrm>
            <a:prstGeom prst="homePlat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Deeper</a:t>
              </a:r>
              <a:endParaRPr lang="en-US" b="1" dirty="0">
                <a:solidFill>
                  <a:schemeClr val="bg1"/>
                </a:solidFill>
              </a:endParaRPr>
            </a:p>
          </p:txBody>
        </p:sp>
        <p:sp>
          <p:nvSpPr>
            <p:cNvPr id="13" name="Arrow: Pentagon 13">
              <a:extLst>
                <a:ext uri="{FF2B5EF4-FFF2-40B4-BE49-F238E27FC236}">
                  <a16:creationId xmlns:a16="http://schemas.microsoft.com/office/drawing/2014/main" id="{6997B7B1-BA29-4830-B759-33B615380048}"/>
                </a:ext>
              </a:extLst>
            </p:cNvPr>
            <p:cNvSpPr/>
            <p:nvPr/>
          </p:nvSpPr>
          <p:spPr>
            <a:xfrm flipH="1">
              <a:off x="2180298" y="4743343"/>
              <a:ext cx="1325567" cy="365760"/>
            </a:xfrm>
            <a:prstGeom prst="homePlate">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Deepest</a:t>
              </a:r>
              <a:endParaRPr lang="en-US" b="1" dirty="0">
                <a:solidFill>
                  <a:schemeClr val="bg1"/>
                </a:solidFill>
              </a:endParaRPr>
            </a:p>
          </p:txBody>
        </p:sp>
      </p:grpSp>
    </p:spTree>
    <p:extLst>
      <p:ext uri="{BB962C8B-B14F-4D97-AF65-F5344CB8AC3E}">
        <p14:creationId xmlns:p14="http://schemas.microsoft.com/office/powerpoint/2010/main" val="132485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a:t>
            </a:r>
          </a:p>
        </p:txBody>
      </p:sp>
      <p:sp>
        <p:nvSpPr>
          <p:cNvPr id="14" name="Content Placeholder 15"/>
          <p:cNvSpPr txBox="1">
            <a:spLocks/>
          </p:cNvSpPr>
          <p:nvPr/>
        </p:nvSpPr>
        <p:spPr>
          <a:xfrm>
            <a:off x="628650" y="1127760"/>
            <a:ext cx="7886700" cy="1409700"/>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dirty="0">
                <a:solidFill>
                  <a:srgbClr val="000000"/>
                </a:solidFill>
              </a:rPr>
              <a:t>Draw 2D shapes and make 3D shapes using modelling materials; Recognise 3D shapes in different orientations and describe </a:t>
            </a:r>
            <a:r>
              <a:rPr lang="en-GB" dirty="0" smtClean="0">
                <a:solidFill>
                  <a:srgbClr val="000000"/>
                </a:solidFill>
              </a:rPr>
              <a:t>them.</a:t>
            </a:r>
            <a:endParaRPr lang="en-GB" dirty="0">
              <a:solidFill>
                <a:srgbClr val="000000"/>
              </a:solidFill>
            </a:endParaRPr>
          </a:p>
        </p:txBody>
      </p:sp>
    </p:spTree>
    <p:extLst>
      <p:ext uri="{BB962C8B-B14F-4D97-AF65-F5344CB8AC3E}">
        <p14:creationId xmlns:p14="http://schemas.microsoft.com/office/powerpoint/2010/main" val="3643935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2399251"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4" y="702863"/>
            <a:ext cx="1953677"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Draw Accurately</a:t>
            </a:r>
            <a:endParaRPr lang="en-GB" sz="1600" b="1" dirty="0">
              <a:solidFill>
                <a:schemeClr val="bg1"/>
              </a:solidFill>
            </a:endParaRPr>
          </a:p>
        </p:txBody>
      </p:sp>
      <p:cxnSp>
        <p:nvCxnSpPr>
          <p:cNvPr id="103" name="Straight Connector 102"/>
          <p:cNvCxnSpPr/>
          <p:nvPr/>
        </p:nvCxnSpPr>
        <p:spPr>
          <a:xfrm>
            <a:off x="2399251"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55650" y="1232955"/>
            <a:ext cx="7632700" cy="276999"/>
          </a:xfrm>
          <a:prstGeom prst="rect">
            <a:avLst/>
          </a:prstGeom>
          <a:noFill/>
        </p:spPr>
        <p:txBody>
          <a:bodyPr wrap="square" lIns="0" tIns="0" rIns="0" bIns="0" rtlCol="0">
            <a:spAutoFit/>
          </a:bodyPr>
          <a:lstStyle/>
          <a:p>
            <a:r>
              <a:rPr lang="en-GB" dirty="0"/>
              <a:t>Use a ruler to draw a line which is:</a:t>
            </a:r>
          </a:p>
        </p:txBody>
      </p:sp>
      <p:grpSp>
        <p:nvGrpSpPr>
          <p:cNvPr id="3" name="Group 2"/>
          <p:cNvGrpSpPr/>
          <p:nvPr/>
        </p:nvGrpSpPr>
        <p:grpSpPr>
          <a:xfrm>
            <a:off x="755650" y="1888481"/>
            <a:ext cx="6858000" cy="1534489"/>
            <a:chOff x="755650" y="1888481"/>
            <a:chExt cx="6858000" cy="1534489"/>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690754" y="-499925"/>
              <a:ext cx="987791" cy="6858000"/>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93702"/>
            <a:stretch/>
          </p:blipFill>
          <p:spPr>
            <a:xfrm rot="15406139">
              <a:off x="4021821" y="310363"/>
              <a:ext cx="171293" cy="3327529"/>
            </a:xfrm>
            <a:prstGeom prst="rect">
              <a:avLst/>
            </a:prstGeom>
          </p:spPr>
        </p:pic>
        <p:cxnSp>
          <p:nvCxnSpPr>
            <p:cNvPr id="12" name="Straight Connector 11"/>
            <p:cNvCxnSpPr/>
            <p:nvPr/>
          </p:nvCxnSpPr>
          <p:spPr>
            <a:xfrm>
              <a:off x="912942" y="2322318"/>
              <a:ext cx="1555324" cy="0"/>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755650" y="1622814"/>
            <a:ext cx="1518407" cy="4026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7cm </a:t>
            </a:r>
            <a:r>
              <a:rPr lang="en-GB" dirty="0" smtClean="0"/>
              <a:t>long</a:t>
            </a:r>
            <a:endParaRPr lang="en-GB" dirty="0"/>
          </a:p>
        </p:txBody>
      </p:sp>
      <p:sp>
        <p:nvSpPr>
          <p:cNvPr id="21" name="Rectangle 20"/>
          <p:cNvSpPr/>
          <p:nvPr/>
        </p:nvSpPr>
        <p:spPr>
          <a:xfrm>
            <a:off x="755650" y="3987646"/>
            <a:ext cx="1518407" cy="4026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43mm </a:t>
            </a:r>
            <a:r>
              <a:rPr lang="en-GB" dirty="0" smtClean="0"/>
              <a:t>long</a:t>
            </a:r>
            <a:endParaRPr lang="en-GB" dirty="0"/>
          </a:p>
        </p:txBody>
      </p:sp>
      <p:grpSp>
        <p:nvGrpSpPr>
          <p:cNvPr id="6" name="Group 5"/>
          <p:cNvGrpSpPr/>
          <p:nvPr/>
        </p:nvGrpSpPr>
        <p:grpSpPr>
          <a:xfrm>
            <a:off x="755650" y="4231407"/>
            <a:ext cx="6858000" cy="1556395"/>
            <a:chOff x="755650" y="4231407"/>
            <a:chExt cx="6858000" cy="1556395"/>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690754" y="1864907"/>
              <a:ext cx="987791" cy="6858000"/>
            </a:xfrm>
            <a:prstGeom prst="rect">
              <a:avLst/>
            </a:prstGeom>
          </p:spPr>
        </p:pic>
        <p:cxnSp>
          <p:nvCxnSpPr>
            <p:cNvPr id="20" name="Straight Connector 19"/>
            <p:cNvCxnSpPr/>
            <p:nvPr/>
          </p:nvCxnSpPr>
          <p:spPr>
            <a:xfrm>
              <a:off x="912942" y="4687150"/>
              <a:ext cx="101652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3332" r="79933"/>
            <a:stretch/>
          </p:blipFill>
          <p:spPr>
            <a:xfrm rot="15386517">
              <a:off x="3462814" y="2664868"/>
              <a:ext cx="182509" cy="3315587"/>
            </a:xfrm>
            <a:prstGeom prst="rect">
              <a:avLst/>
            </a:prstGeom>
          </p:spPr>
        </p:pic>
      </p:grpSp>
    </p:spTree>
    <p:extLst>
      <p:ext uri="{BB962C8B-B14F-4D97-AF65-F5344CB8AC3E}">
        <p14:creationId xmlns:p14="http://schemas.microsoft.com/office/powerpoint/2010/main" val="9089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2399251"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4" y="702863"/>
            <a:ext cx="1953677"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Draw Accurately</a:t>
            </a:r>
            <a:endParaRPr lang="en-GB" sz="1600" b="1" dirty="0">
              <a:solidFill>
                <a:schemeClr val="bg1"/>
              </a:solidFill>
            </a:endParaRPr>
          </a:p>
        </p:txBody>
      </p:sp>
      <p:cxnSp>
        <p:nvCxnSpPr>
          <p:cNvPr id="103" name="Straight Connector 102"/>
          <p:cNvCxnSpPr/>
          <p:nvPr/>
        </p:nvCxnSpPr>
        <p:spPr>
          <a:xfrm>
            <a:off x="2399251"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55650" y="1232955"/>
            <a:ext cx="7632700" cy="276999"/>
          </a:xfrm>
          <a:prstGeom prst="rect">
            <a:avLst/>
          </a:prstGeom>
          <a:noFill/>
        </p:spPr>
        <p:txBody>
          <a:bodyPr wrap="square" lIns="0" tIns="0" rIns="0" bIns="0" rtlCol="0">
            <a:spAutoFit/>
          </a:bodyPr>
          <a:lstStyle/>
          <a:p>
            <a:pPr algn="ctr"/>
            <a:r>
              <a:rPr lang="en-GB" dirty="0"/>
              <a:t>Use a ruler to accurately measure your pencil </a:t>
            </a:r>
            <a:r>
              <a:rPr lang="en-GB" b="1" dirty="0"/>
              <a:t>to the nearest cm</a:t>
            </a:r>
            <a:r>
              <a:rPr lang="en-GB" dirty="0"/>
              <a:t>.</a:t>
            </a:r>
          </a:p>
        </p:txBody>
      </p:sp>
      <p:sp>
        <p:nvSpPr>
          <p:cNvPr id="21" name="Rectangle 20"/>
          <p:cNvSpPr/>
          <p:nvPr/>
        </p:nvSpPr>
        <p:spPr>
          <a:xfrm>
            <a:off x="755650" y="1663408"/>
            <a:ext cx="7632700" cy="557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Check your partner’s measuring to see if you agree.</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078104" y="1546126"/>
            <a:ext cx="987791" cy="68580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732218">
            <a:off x="1884522" y="3268260"/>
            <a:ext cx="1968042" cy="2425940"/>
          </a:xfrm>
          <a:prstGeom prst="rect">
            <a:avLst/>
          </a:prstGeom>
        </p:spPr>
      </p:pic>
      <p:sp>
        <p:nvSpPr>
          <p:cNvPr id="6" name="Rectangle 5"/>
          <p:cNvSpPr/>
          <p:nvPr/>
        </p:nvSpPr>
        <p:spPr>
          <a:xfrm>
            <a:off x="996543" y="3372407"/>
            <a:ext cx="3743999" cy="646331"/>
          </a:xfrm>
          <a:prstGeom prst="rect">
            <a:avLst/>
          </a:prstGeom>
          <a:solidFill>
            <a:srgbClr val="FFE963"/>
          </a:solidFill>
        </p:spPr>
        <p:txBody>
          <a:bodyPr wrap="square">
            <a:spAutoFit/>
          </a:bodyPr>
          <a:lstStyle/>
          <a:p>
            <a:pPr algn="ctr"/>
            <a:r>
              <a:rPr lang="en-GB" dirty="0"/>
              <a:t>Remember to line up the end of your pencil with 0cm on the ruler.</a:t>
            </a:r>
          </a:p>
        </p:txBody>
      </p:sp>
      <p:sp>
        <p:nvSpPr>
          <p:cNvPr id="4" name="Isosceles Triangle 3"/>
          <p:cNvSpPr/>
          <p:nvPr/>
        </p:nvSpPr>
        <p:spPr>
          <a:xfrm flipV="1">
            <a:off x="2705244" y="3973748"/>
            <a:ext cx="326595" cy="281547"/>
          </a:xfrm>
          <a:prstGeom prst="triangle">
            <a:avLst/>
          </a:prstGeom>
          <a:solidFill>
            <a:srgbClr val="FFE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44529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40921" y="4150334"/>
            <a:ext cx="1291725" cy="3733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Kieran</a:t>
            </a:r>
          </a:p>
        </p:txBody>
      </p:sp>
      <p:sp>
        <p:nvSpPr>
          <p:cNvPr id="30" name="Rectangle 29"/>
          <p:cNvSpPr/>
          <p:nvPr/>
        </p:nvSpPr>
        <p:spPr>
          <a:xfrm>
            <a:off x="2709645"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sp>
        <p:nvSpPr>
          <p:cNvPr id="63" name="Rectangle 62"/>
          <p:cNvSpPr/>
          <p:nvPr/>
        </p:nvSpPr>
        <p:spPr>
          <a:xfrm>
            <a:off x="445575" y="702863"/>
            <a:ext cx="2264070"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Drawing Accurately</a:t>
            </a:r>
            <a:endParaRPr lang="en-GB" sz="1600" b="1" dirty="0">
              <a:solidFill>
                <a:schemeClr val="bg1"/>
              </a:solidFill>
            </a:endParaRPr>
          </a:p>
        </p:txBody>
      </p:sp>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cxnSp>
        <p:nvCxnSpPr>
          <p:cNvPr id="68" name="Straight Connector 67"/>
          <p:cNvCxnSpPr/>
          <p:nvPr/>
        </p:nvCxnSpPr>
        <p:spPr>
          <a:xfrm>
            <a:off x="2709645"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286000" y="1170999"/>
            <a:ext cx="4572000" cy="646331"/>
          </a:xfrm>
          <a:prstGeom prst="rect">
            <a:avLst/>
          </a:prstGeom>
        </p:spPr>
        <p:txBody>
          <a:bodyPr>
            <a:spAutoFit/>
          </a:bodyPr>
          <a:lstStyle/>
          <a:p>
            <a:pPr algn="ctr"/>
            <a:r>
              <a:rPr lang="en-GB" dirty="0"/>
              <a:t>Aleesha and Kieran measure the same line.</a:t>
            </a:r>
          </a:p>
          <a:p>
            <a:pPr algn="ctr"/>
            <a:r>
              <a:rPr lang="en-GB" b="1" dirty="0"/>
              <a:t>What has each done wrong?</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690755" y="-16978"/>
            <a:ext cx="987791" cy="6858000"/>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93702"/>
          <a:stretch/>
        </p:blipFill>
        <p:spPr>
          <a:xfrm rot="14813188">
            <a:off x="6886600" y="902533"/>
            <a:ext cx="138122" cy="2683142"/>
          </a:xfrm>
          <a:prstGeom prst="rect">
            <a:avLst/>
          </a:prstGeom>
        </p:spPr>
      </p:pic>
      <p:cxnSp>
        <p:nvCxnSpPr>
          <p:cNvPr id="10" name="Straight Connector 9"/>
          <p:cNvCxnSpPr/>
          <p:nvPr/>
        </p:nvCxnSpPr>
        <p:spPr>
          <a:xfrm>
            <a:off x="5694668" y="2805265"/>
            <a:ext cx="1737978" cy="0"/>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690755" y="2169930"/>
            <a:ext cx="987791" cy="6858000"/>
          </a:xfrm>
          <a:prstGeom prst="rect">
            <a:avLst/>
          </a:prstGeom>
        </p:spPr>
      </p:pic>
      <p:cxnSp>
        <p:nvCxnSpPr>
          <p:cNvPr id="12" name="Straight Connector 11"/>
          <p:cNvCxnSpPr/>
          <p:nvPr/>
        </p:nvCxnSpPr>
        <p:spPr>
          <a:xfrm>
            <a:off x="755650" y="4992173"/>
            <a:ext cx="164360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13332" r="79933"/>
          <a:stretch/>
        </p:blipFill>
        <p:spPr>
          <a:xfrm rot="15386517">
            <a:off x="3940984" y="2969891"/>
            <a:ext cx="182509" cy="3315587"/>
          </a:xfrm>
          <a:prstGeom prst="rect">
            <a:avLst/>
          </a:prstGeom>
        </p:spPr>
      </p:pic>
      <p:grpSp>
        <p:nvGrpSpPr>
          <p:cNvPr id="15" name="Group 14"/>
          <p:cNvGrpSpPr/>
          <p:nvPr/>
        </p:nvGrpSpPr>
        <p:grpSpPr>
          <a:xfrm>
            <a:off x="7196952" y="3949050"/>
            <a:ext cx="1191398" cy="1193087"/>
            <a:chOff x="6563656" y="4033377"/>
            <a:chExt cx="1595225" cy="1597486"/>
          </a:xfrm>
        </p:grpSpPr>
        <p:sp>
          <p:nvSpPr>
            <p:cNvPr id="14" name="Oval 13"/>
            <p:cNvSpPr/>
            <p:nvPr/>
          </p:nvSpPr>
          <p:spPr>
            <a:xfrm>
              <a:off x="6563657" y="4033377"/>
              <a:ext cx="1595224" cy="15952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l="33570" t="856" r="37502" b="75883"/>
            <a:stretch/>
          </p:blipFill>
          <p:spPr>
            <a:xfrm>
              <a:off x="6563656" y="4035639"/>
              <a:ext cx="1595225" cy="1595224"/>
            </a:xfrm>
            <a:prstGeom prst="ellipse">
              <a:avLst/>
            </a:prstGeom>
          </p:spPr>
        </p:pic>
      </p:grpSp>
      <p:sp>
        <p:nvSpPr>
          <p:cNvPr id="4" name="Rectangle 3"/>
          <p:cNvSpPr/>
          <p:nvPr/>
        </p:nvSpPr>
        <p:spPr>
          <a:xfrm>
            <a:off x="4605283" y="4568513"/>
            <a:ext cx="2654894" cy="369332"/>
          </a:xfrm>
          <a:prstGeom prst="rect">
            <a:avLst/>
          </a:prstGeom>
        </p:spPr>
        <p:txBody>
          <a:bodyPr wrap="none">
            <a:spAutoFit/>
          </a:bodyPr>
          <a:lstStyle/>
          <a:p>
            <a:r>
              <a:rPr lang="en-GB" dirty="0"/>
              <a:t>“The line is 6.7cm </a:t>
            </a:r>
            <a:r>
              <a:rPr lang="en-GB" dirty="0" smtClean="0"/>
              <a:t>long.”</a:t>
            </a:r>
            <a:endParaRPr lang="en-GB" dirty="0"/>
          </a:p>
        </p:txBody>
      </p:sp>
      <p:sp>
        <p:nvSpPr>
          <p:cNvPr id="18" name="Rectangle 17"/>
          <p:cNvSpPr/>
          <p:nvPr/>
        </p:nvSpPr>
        <p:spPr>
          <a:xfrm>
            <a:off x="1813070" y="1872610"/>
            <a:ext cx="1291725" cy="33982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t>Aleesha</a:t>
            </a:r>
          </a:p>
        </p:txBody>
      </p:sp>
      <p:sp>
        <p:nvSpPr>
          <p:cNvPr id="20" name="Oval 19"/>
          <p:cNvSpPr/>
          <p:nvPr/>
        </p:nvSpPr>
        <p:spPr>
          <a:xfrm>
            <a:off x="855743" y="1671327"/>
            <a:ext cx="1191397" cy="119139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1976418" y="2304377"/>
            <a:ext cx="2595582" cy="369332"/>
          </a:xfrm>
          <a:prstGeom prst="rect">
            <a:avLst/>
          </a:prstGeom>
        </p:spPr>
        <p:txBody>
          <a:bodyPr wrap="none">
            <a:spAutoFit/>
          </a:bodyPr>
          <a:lstStyle/>
          <a:p>
            <a:r>
              <a:rPr lang="en-GB" dirty="0"/>
              <a:t>“The line is 22cm </a:t>
            </a:r>
            <a:r>
              <a:rPr lang="en-GB" dirty="0" smtClean="0"/>
              <a:t>long.”</a:t>
            </a:r>
            <a:endParaRPr lang="en-GB" dirty="0"/>
          </a:p>
        </p:txBody>
      </p:sp>
      <p:pic>
        <p:nvPicPr>
          <p:cNvPr id="5" name="Picture 4"/>
          <p:cNvPicPr>
            <a:picLocks noChangeAspect="1"/>
          </p:cNvPicPr>
          <p:nvPr/>
        </p:nvPicPr>
        <p:blipFill rotWithShape="1">
          <a:blip r:embed="rId7" cstate="print">
            <a:extLst>
              <a:ext uri="{28A0092B-C50C-407E-A947-70E740481C1C}">
                <a14:useLocalDpi xmlns:a14="http://schemas.microsoft.com/office/drawing/2010/main" val="0"/>
              </a:ext>
            </a:extLst>
          </a:blip>
          <a:srcRect l="7945" t="-5810" r="38649" b="55721"/>
          <a:stretch/>
        </p:blipFill>
        <p:spPr>
          <a:xfrm>
            <a:off x="853749" y="1653947"/>
            <a:ext cx="1193391" cy="1208777"/>
          </a:xfrm>
          <a:prstGeom prst="ellipse">
            <a:avLst/>
          </a:prstGeom>
        </p:spPr>
      </p:pic>
    </p:spTree>
    <p:extLst>
      <p:ext uri="{BB962C8B-B14F-4D97-AF65-F5344CB8AC3E}">
        <p14:creationId xmlns:p14="http://schemas.microsoft.com/office/powerpoint/2010/main" val="25472384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2709645"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sp>
        <p:nvSpPr>
          <p:cNvPr id="63" name="Rectangle 62"/>
          <p:cNvSpPr/>
          <p:nvPr/>
        </p:nvSpPr>
        <p:spPr>
          <a:xfrm>
            <a:off x="445575" y="702863"/>
            <a:ext cx="2264070"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Drawing Accurately</a:t>
            </a:r>
            <a:endParaRPr lang="en-GB" sz="1600" b="1" dirty="0">
              <a:solidFill>
                <a:schemeClr val="bg1"/>
              </a:solidFill>
            </a:endParaRPr>
          </a:p>
        </p:txBody>
      </p:sp>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cxnSp>
        <p:nvCxnSpPr>
          <p:cNvPr id="68" name="Straight Connector 67"/>
          <p:cNvCxnSpPr/>
          <p:nvPr/>
        </p:nvCxnSpPr>
        <p:spPr>
          <a:xfrm>
            <a:off x="2709645"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359017" y="1234799"/>
            <a:ext cx="6425966" cy="646331"/>
          </a:xfrm>
          <a:prstGeom prst="rect">
            <a:avLst/>
          </a:prstGeom>
        </p:spPr>
        <p:txBody>
          <a:bodyPr wrap="square">
            <a:spAutoFit/>
          </a:bodyPr>
          <a:lstStyle/>
          <a:p>
            <a:pPr algn="ctr"/>
            <a:r>
              <a:rPr lang="en-GB" dirty="0"/>
              <a:t>What size lines could be rounded to 7cm as the nearest cm?</a:t>
            </a:r>
          </a:p>
          <a:p>
            <a:pPr algn="ctr"/>
            <a:endParaRPr lang="en-GB"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37847"/>
          <a:stretch/>
        </p:blipFill>
        <p:spPr>
          <a:xfrm rot="5400000">
            <a:off x="3926155" y="722205"/>
            <a:ext cx="1679041" cy="7245349"/>
          </a:xfrm>
          <a:prstGeom prst="rect">
            <a:avLst/>
          </a:prstGeom>
        </p:spPr>
      </p:pic>
      <p:sp>
        <p:nvSpPr>
          <p:cNvPr id="6" name="Down Arrow 5"/>
          <p:cNvSpPr/>
          <p:nvPr/>
        </p:nvSpPr>
        <p:spPr>
          <a:xfrm>
            <a:off x="4077050" y="2515456"/>
            <a:ext cx="201335" cy="989901"/>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Down Arrow 22"/>
          <p:cNvSpPr/>
          <p:nvPr/>
        </p:nvSpPr>
        <p:spPr>
          <a:xfrm>
            <a:off x="3756168" y="2515456"/>
            <a:ext cx="201335" cy="989901"/>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55650" y="1734624"/>
            <a:ext cx="7632700" cy="495108"/>
          </a:xfrm>
          <a:prstGeom prst="rect">
            <a:avLst/>
          </a:prstGeom>
          <a:solidFill>
            <a:schemeClr val="accent2"/>
          </a:solidFill>
        </p:spPr>
        <p:txBody>
          <a:bodyPr wrap="square" lIns="144000" tIns="108000" rIns="144000" bIns="108000">
            <a:spAutoFit/>
          </a:bodyPr>
          <a:lstStyle/>
          <a:p>
            <a:pPr algn="ctr"/>
            <a:r>
              <a:rPr lang="en-GB" dirty="0">
                <a:solidFill>
                  <a:schemeClr val="bg1"/>
                </a:solidFill>
              </a:rPr>
              <a:t>Any line between 6.5cm (65mm) and 7.4cm (74mm)</a:t>
            </a:r>
          </a:p>
        </p:txBody>
      </p:sp>
    </p:spTree>
    <p:extLst>
      <p:ext uri="{BB962C8B-B14F-4D97-AF65-F5344CB8AC3E}">
        <p14:creationId xmlns:p14="http://schemas.microsoft.com/office/powerpoint/2010/main" val="411021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3"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p:nvPr/>
        </p:nvSpPr>
        <p:spPr>
          <a:xfrm>
            <a:off x="445574" y="702863"/>
            <a:ext cx="1942423"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Draw Accurately</a:t>
            </a:r>
            <a:endParaRPr lang="en-GB" sz="1600" b="1" dirty="0">
              <a:solidFill>
                <a:schemeClr val="bg1"/>
              </a:solidFill>
            </a:endParaRPr>
          </a:p>
        </p:txBody>
      </p:sp>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5" name="Rectangle 74"/>
          <p:cNvSpPr/>
          <p:nvPr/>
        </p:nvSpPr>
        <p:spPr>
          <a:xfrm>
            <a:off x="2387997"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77" name="Straight Connector 76"/>
          <p:cNvCxnSpPr/>
          <p:nvPr/>
        </p:nvCxnSpPr>
        <p:spPr>
          <a:xfrm>
            <a:off x="2387997"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59213" y="4125503"/>
            <a:ext cx="3501286" cy="495108"/>
          </a:xfrm>
          <a:prstGeom prst="rect">
            <a:avLst/>
          </a:prstGeom>
          <a:solidFill>
            <a:schemeClr val="bg1"/>
          </a:solidFill>
          <a:ln w="28575">
            <a:solidFill>
              <a:srgbClr val="87BD31"/>
            </a:solidFill>
          </a:ln>
        </p:spPr>
        <p:txBody>
          <a:bodyPr wrap="square" lIns="108000" tIns="108000" rIns="108000" bIns="108000" rtlCol="0">
            <a:spAutoFit/>
          </a:bodyPr>
          <a:lstStyle/>
          <a:p>
            <a:pPr algn="ctr"/>
            <a:r>
              <a:rPr lang="en-GB" dirty="0" smtClean="0"/>
              <a:t>640cm </a:t>
            </a:r>
            <a:r>
              <a:rPr lang="en-GB" dirty="0"/>
              <a:t>or </a:t>
            </a:r>
            <a:r>
              <a:rPr lang="en-GB" dirty="0" smtClean="0"/>
              <a:t>6.4m</a:t>
            </a:r>
            <a:endParaRPr lang="en-GB" dirty="0"/>
          </a:p>
        </p:txBody>
      </p:sp>
      <p:sp>
        <p:nvSpPr>
          <p:cNvPr id="2" name="Rectangle 1"/>
          <p:cNvSpPr/>
          <p:nvPr/>
        </p:nvSpPr>
        <p:spPr>
          <a:xfrm>
            <a:off x="970425" y="2412178"/>
            <a:ext cx="3490074" cy="1603104"/>
          </a:xfrm>
          <a:prstGeom prst="rect">
            <a:avLst/>
          </a:prstGeom>
          <a:solidFill>
            <a:schemeClr val="bg1"/>
          </a:solidFill>
          <a:ln w="28575">
            <a:solidFill>
              <a:srgbClr val="F08214"/>
            </a:solidFill>
          </a:ln>
        </p:spPr>
        <p:txBody>
          <a:bodyPr wrap="square" lIns="144000" tIns="108000" rIns="144000" bIns="108000">
            <a:spAutoFit/>
          </a:bodyPr>
          <a:lstStyle/>
          <a:p>
            <a:r>
              <a:rPr lang="en-GB" dirty="0"/>
              <a:t>This door is drawn using straight lines.</a:t>
            </a:r>
          </a:p>
          <a:p>
            <a:endParaRPr lang="en-GB" dirty="0"/>
          </a:p>
          <a:p>
            <a:r>
              <a:rPr lang="en-GB" dirty="0"/>
              <a:t>What do the lines equal when added together?</a:t>
            </a:r>
          </a:p>
        </p:txBody>
      </p:sp>
      <p:grpSp>
        <p:nvGrpSpPr>
          <p:cNvPr id="8" name="Group 7"/>
          <p:cNvGrpSpPr/>
          <p:nvPr/>
        </p:nvGrpSpPr>
        <p:grpSpPr>
          <a:xfrm>
            <a:off x="6042817" y="1553247"/>
            <a:ext cx="1789911" cy="4311183"/>
            <a:chOff x="3405930" y="872454"/>
            <a:chExt cx="2340529" cy="5637403"/>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5475" t="12722" r="15226" b="5077"/>
            <a:stretch/>
          </p:blipFill>
          <p:spPr>
            <a:xfrm>
              <a:off x="3405930" y="872454"/>
              <a:ext cx="2340529" cy="5637403"/>
            </a:xfrm>
            <a:prstGeom prst="rect">
              <a:avLst/>
            </a:prstGeom>
          </p:spPr>
        </p:pic>
        <p:sp>
          <p:nvSpPr>
            <p:cNvPr id="5" name="Rectangle 4"/>
            <p:cNvSpPr/>
            <p:nvPr/>
          </p:nvSpPr>
          <p:spPr>
            <a:xfrm>
              <a:off x="3598877" y="1094268"/>
              <a:ext cx="1996580" cy="2756279"/>
            </a:xfrm>
            <a:prstGeom prst="rect">
              <a:avLst/>
            </a:prstGeom>
            <a:solidFill>
              <a:srgbClr val="78A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3665989" y="3716323"/>
              <a:ext cx="1879134" cy="293615"/>
            </a:xfrm>
            <a:prstGeom prst="rect">
              <a:avLst/>
            </a:prstGeom>
            <a:solidFill>
              <a:srgbClr val="78A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3665989" y="4449280"/>
              <a:ext cx="1879134" cy="1643545"/>
            </a:xfrm>
            <a:prstGeom prst="rect">
              <a:avLst/>
            </a:prstGeom>
            <a:solidFill>
              <a:srgbClr val="78A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0" name="Straight Arrow Connector 9"/>
          <p:cNvCxnSpPr/>
          <p:nvPr/>
        </p:nvCxnSpPr>
        <p:spPr>
          <a:xfrm>
            <a:off x="5869185" y="1589376"/>
            <a:ext cx="0" cy="4275054"/>
          </a:xfrm>
          <a:prstGeom prst="straightConnector1">
            <a:avLst/>
          </a:prstGeom>
          <a:ln w="38100">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042816" y="1391376"/>
            <a:ext cx="1789911" cy="0"/>
          </a:xfrm>
          <a:prstGeom prst="straightConnector1">
            <a:avLst/>
          </a:prstGeom>
          <a:ln w="38100">
            <a:solidFill>
              <a:schemeClr val="accent4"/>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538724" y="3840355"/>
            <a:ext cx="798094" cy="0"/>
          </a:xfrm>
          <a:prstGeom prst="straightConnector1">
            <a:avLst/>
          </a:prstGeom>
          <a:ln w="38100">
            <a:solidFill>
              <a:srgbClr val="FFFF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7447714" y="3840355"/>
            <a:ext cx="0" cy="471324"/>
          </a:xfrm>
          <a:prstGeom prst="straightConnector1">
            <a:avLst/>
          </a:prstGeom>
          <a:ln w="38100">
            <a:solidFill>
              <a:schemeClr val="accent5">
                <a:lumMod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976793" y="3524172"/>
            <a:ext cx="894797" cy="369332"/>
          </a:xfrm>
          <a:prstGeom prst="rect">
            <a:avLst/>
          </a:prstGeom>
        </p:spPr>
        <p:txBody>
          <a:bodyPr wrap="none">
            <a:spAutoFit/>
          </a:bodyPr>
          <a:lstStyle/>
          <a:p>
            <a:r>
              <a:rPr lang="en-GB" dirty="0">
                <a:solidFill>
                  <a:schemeClr val="accent1"/>
                </a:solidFill>
              </a:rPr>
              <a:t>200cm</a:t>
            </a:r>
          </a:p>
        </p:txBody>
      </p:sp>
      <p:sp>
        <p:nvSpPr>
          <p:cNvPr id="28" name="Rectangle 27"/>
          <p:cNvSpPr/>
          <p:nvPr/>
        </p:nvSpPr>
        <p:spPr>
          <a:xfrm>
            <a:off x="6442021" y="978315"/>
            <a:ext cx="761747" cy="369332"/>
          </a:xfrm>
          <a:prstGeom prst="rect">
            <a:avLst/>
          </a:prstGeom>
        </p:spPr>
        <p:txBody>
          <a:bodyPr wrap="none">
            <a:spAutoFit/>
          </a:bodyPr>
          <a:lstStyle/>
          <a:p>
            <a:r>
              <a:rPr lang="en-GB" dirty="0">
                <a:solidFill>
                  <a:schemeClr val="accent4"/>
                </a:solidFill>
              </a:rPr>
              <a:t>80cm</a:t>
            </a:r>
          </a:p>
        </p:txBody>
      </p:sp>
      <p:sp>
        <p:nvSpPr>
          <p:cNvPr id="29" name="Rectangle 28"/>
          <p:cNvSpPr/>
          <p:nvPr/>
        </p:nvSpPr>
        <p:spPr>
          <a:xfrm>
            <a:off x="6538724" y="3345953"/>
            <a:ext cx="745717" cy="369332"/>
          </a:xfrm>
          <a:prstGeom prst="rect">
            <a:avLst/>
          </a:prstGeom>
        </p:spPr>
        <p:txBody>
          <a:bodyPr wrap="none">
            <a:spAutoFit/>
          </a:bodyPr>
          <a:lstStyle/>
          <a:p>
            <a:r>
              <a:rPr lang="en-GB" dirty="0">
                <a:solidFill>
                  <a:srgbClr val="FFFF00"/>
                </a:solidFill>
              </a:rPr>
              <a:t>30cm</a:t>
            </a:r>
          </a:p>
        </p:txBody>
      </p:sp>
      <p:sp>
        <p:nvSpPr>
          <p:cNvPr id="30" name="Rectangle 29"/>
          <p:cNvSpPr/>
          <p:nvPr/>
        </p:nvSpPr>
        <p:spPr>
          <a:xfrm>
            <a:off x="7080981" y="4251279"/>
            <a:ext cx="716863" cy="369332"/>
          </a:xfrm>
          <a:prstGeom prst="rect">
            <a:avLst/>
          </a:prstGeom>
        </p:spPr>
        <p:txBody>
          <a:bodyPr wrap="none">
            <a:spAutoFit/>
          </a:bodyPr>
          <a:lstStyle/>
          <a:p>
            <a:r>
              <a:rPr lang="en-GB" dirty="0">
                <a:solidFill>
                  <a:schemeClr val="accent5">
                    <a:lumMod val="50000"/>
                  </a:schemeClr>
                </a:solidFill>
              </a:rPr>
              <a:t>10cm</a:t>
            </a:r>
          </a:p>
        </p:txBody>
      </p:sp>
    </p:spTree>
    <p:extLst>
      <p:ext uri="{BB962C8B-B14F-4D97-AF65-F5344CB8AC3E}">
        <p14:creationId xmlns:p14="http://schemas.microsoft.com/office/powerpoint/2010/main" val="419513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2709645"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sp>
        <p:nvSpPr>
          <p:cNvPr id="63" name="Rectangle 62"/>
          <p:cNvSpPr/>
          <p:nvPr/>
        </p:nvSpPr>
        <p:spPr>
          <a:xfrm>
            <a:off x="445575" y="702863"/>
            <a:ext cx="2264070"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Drawing Accurately</a:t>
            </a:r>
            <a:endParaRPr lang="en-GB" sz="1600" b="1" dirty="0">
              <a:solidFill>
                <a:schemeClr val="bg1"/>
              </a:solidFill>
            </a:endParaRPr>
          </a:p>
        </p:txBody>
      </p:sp>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cxnSp>
        <p:nvCxnSpPr>
          <p:cNvPr id="68" name="Straight Connector 67"/>
          <p:cNvCxnSpPr/>
          <p:nvPr/>
        </p:nvCxnSpPr>
        <p:spPr>
          <a:xfrm>
            <a:off x="2709645"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359017" y="2370262"/>
            <a:ext cx="6425966" cy="369332"/>
          </a:xfrm>
          <a:prstGeom prst="rect">
            <a:avLst/>
          </a:prstGeom>
        </p:spPr>
        <p:txBody>
          <a:bodyPr wrap="square">
            <a:spAutoFit/>
          </a:bodyPr>
          <a:lstStyle/>
          <a:p>
            <a:pPr algn="ctr"/>
            <a:r>
              <a:rPr lang="en-GB" dirty="0"/>
              <a:t>Have you all drawn the same length line?</a:t>
            </a:r>
          </a:p>
        </p:txBody>
      </p:sp>
      <p:sp>
        <p:nvSpPr>
          <p:cNvPr id="16" name="Rectangle 15"/>
          <p:cNvSpPr/>
          <p:nvPr/>
        </p:nvSpPr>
        <p:spPr>
          <a:xfrm>
            <a:off x="755650" y="1416477"/>
            <a:ext cx="7632700" cy="772107"/>
          </a:xfrm>
          <a:prstGeom prst="rect">
            <a:avLst/>
          </a:prstGeom>
          <a:solidFill>
            <a:schemeClr val="accent2"/>
          </a:solidFill>
        </p:spPr>
        <p:txBody>
          <a:bodyPr wrap="square" lIns="144000" tIns="108000" rIns="144000" bIns="108000">
            <a:spAutoFit/>
          </a:bodyPr>
          <a:lstStyle/>
          <a:p>
            <a:pPr algn="ctr"/>
            <a:r>
              <a:rPr lang="en-GB" dirty="0">
                <a:solidFill>
                  <a:schemeClr val="bg1"/>
                </a:solidFill>
              </a:rPr>
              <a:t>Draw a line longer than 7cm.</a:t>
            </a:r>
          </a:p>
          <a:p>
            <a:pPr algn="ctr"/>
            <a:r>
              <a:rPr lang="en-GB" dirty="0">
                <a:solidFill>
                  <a:schemeClr val="bg1"/>
                </a:solidFill>
              </a:rPr>
              <a:t>Compare it to the people around you.</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650" y="3125794"/>
            <a:ext cx="4311941" cy="2967031"/>
          </a:xfrm>
          <a:prstGeom prst="rect">
            <a:avLst/>
          </a:prstGeom>
        </p:spPr>
      </p:pic>
      <p:cxnSp>
        <p:nvCxnSpPr>
          <p:cNvPr id="5" name="Straight Connector 4"/>
          <p:cNvCxnSpPr/>
          <p:nvPr/>
        </p:nvCxnSpPr>
        <p:spPr>
          <a:xfrm flipH="1" flipV="1">
            <a:off x="2709645" y="3540154"/>
            <a:ext cx="855676" cy="343949"/>
          </a:xfrm>
          <a:prstGeom prst="line">
            <a:avLst/>
          </a:prstGeom>
          <a:ln>
            <a:solidFill>
              <a:srgbClr val="6A412B"/>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318620" y="3594241"/>
            <a:ext cx="2751589" cy="2030136"/>
          </a:xfrm>
          <a:prstGeom prst="rect">
            <a:avLst/>
          </a:prstGeom>
          <a:solidFill>
            <a:schemeClr val="bg1"/>
          </a:solidFill>
          <a:ln w="28575">
            <a:solidFill>
              <a:srgbClr val="F08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Now draw a </a:t>
            </a:r>
            <a:r>
              <a:rPr lang="en-GB" dirty="0" smtClean="0">
                <a:solidFill>
                  <a:schemeClr val="tx1"/>
                </a:solidFill>
              </a:rPr>
              <a:t/>
            </a:r>
            <a:br>
              <a:rPr lang="en-GB" dirty="0" smtClean="0">
                <a:solidFill>
                  <a:schemeClr val="tx1"/>
                </a:solidFill>
              </a:rPr>
            </a:br>
            <a:r>
              <a:rPr lang="en-GB" dirty="0" smtClean="0">
                <a:solidFill>
                  <a:schemeClr val="tx1"/>
                </a:solidFill>
              </a:rPr>
              <a:t>line </a:t>
            </a:r>
            <a:r>
              <a:rPr lang="en-GB" dirty="0">
                <a:solidFill>
                  <a:schemeClr val="tx1"/>
                </a:solidFill>
              </a:rPr>
              <a:t>between </a:t>
            </a:r>
            <a:r>
              <a:rPr lang="en-GB" dirty="0" smtClean="0">
                <a:solidFill>
                  <a:schemeClr val="tx1"/>
                </a:solidFill>
              </a:rPr>
              <a:t>8cm </a:t>
            </a:r>
            <a:br>
              <a:rPr lang="en-GB" dirty="0" smtClean="0">
                <a:solidFill>
                  <a:schemeClr val="tx1"/>
                </a:solidFill>
              </a:rPr>
            </a:br>
            <a:r>
              <a:rPr lang="en-GB" dirty="0" smtClean="0">
                <a:solidFill>
                  <a:schemeClr val="tx1"/>
                </a:solidFill>
              </a:rPr>
              <a:t>and 10cm long.</a:t>
            </a:r>
            <a:endParaRPr lang="en-GB" dirty="0">
              <a:solidFill>
                <a:schemeClr val="tx1"/>
              </a:solidFill>
            </a:endParaRPr>
          </a:p>
          <a:p>
            <a:pPr algn="ctr"/>
            <a:endParaRPr lang="en-GB" dirty="0">
              <a:solidFill>
                <a:schemeClr val="tx1"/>
              </a:solidFill>
            </a:endParaRPr>
          </a:p>
          <a:p>
            <a:pPr algn="ctr"/>
            <a:r>
              <a:rPr lang="en-GB" dirty="0">
                <a:solidFill>
                  <a:schemeClr val="tx1"/>
                </a:solidFill>
              </a:rPr>
              <a:t>Have you all drawn the same length line?</a:t>
            </a:r>
          </a:p>
        </p:txBody>
      </p:sp>
    </p:spTree>
    <p:extLst>
      <p:ext uri="{BB962C8B-B14F-4D97-AF65-F5344CB8AC3E}">
        <p14:creationId xmlns:p14="http://schemas.microsoft.com/office/powerpoint/2010/main" val="50279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y PowerPoint Template" id="{1D09E44C-160B-41EF-96E6-5B5067D54444}" vid="{05084B61-F16E-40F7-9B98-4A8B0F7C2E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PowerPoint Template</Template>
  <TotalTime>467</TotalTime>
  <Words>328</Words>
  <Application>Microsoft Office PowerPoint</Application>
  <PresentationFormat>On-screen Show (4:3)</PresentationFormat>
  <Paragraphs>59</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Tuffy-TTF</vt:lpstr>
      <vt:lpstr>Tuffy</vt:lpstr>
      <vt:lpstr>Arial</vt:lpstr>
      <vt:lpstr>Twinkl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Leather</dc:creator>
  <cp:lastModifiedBy>Helen Pennicott</cp:lastModifiedBy>
  <cp:revision>11</cp:revision>
  <dcterms:created xsi:type="dcterms:W3CDTF">2019-06-04T07:47:01Z</dcterms:created>
  <dcterms:modified xsi:type="dcterms:W3CDTF">2020-07-02T08:26:42Z</dcterms:modified>
</cp:coreProperties>
</file>