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5" r:id="rId2"/>
    <p:sldId id="276" r:id="rId3"/>
    <p:sldId id="278" r:id="rId4"/>
    <p:sldId id="279" r:id="rId5"/>
    <p:sldId id="298" r:id="rId6"/>
    <p:sldId id="282" r:id="rId7"/>
    <p:sldId id="303" r:id="rId8"/>
    <p:sldId id="302" r:id="rId9"/>
    <p:sldId id="304" r:id="rId10"/>
    <p:sldId id="287" r:id="rId11"/>
    <p:sldId id="277" r:id="rId12"/>
    <p:sldId id="286" r:id="rId13"/>
  </p:sldIdLst>
  <p:sldSz cx="9144000" cy="6858000" type="screen4x3"/>
  <p:notesSz cx="6858000" cy="9144000"/>
  <p:embeddedFontLst>
    <p:embeddedFont>
      <p:font typeface="Tuffy-TTF" panose="020B0603060100000000" charset="0"/>
      <p:regular r:id="rId16"/>
      <p:bold r:id="rId17"/>
      <p:italic r:id="rId18"/>
      <p:boldItalic r:id="rId19"/>
    </p:embeddedFont>
    <p:embeddedFont>
      <p:font typeface="Tuffy" panose="020B0603060100000000" charset="0"/>
      <p:regular r:id="rId20"/>
      <p:bold r:id="rId21"/>
      <p:italic r:id="rId22"/>
      <p:boldItalic r:id="rId23"/>
    </p:embeddedFont>
    <p:embeddedFont>
      <p:font typeface="Twinkl" panose="020B0604020202020204"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2E5"/>
    <a:srgbClr val="B4497F"/>
    <a:srgbClr val="699327"/>
    <a:srgbClr val="F08115"/>
    <a:srgbClr val="00529C"/>
    <a:srgbClr val="007AC3"/>
    <a:srgbClr val="013F7B"/>
    <a:srgbClr val="00639A"/>
    <a:srgbClr val="FFE76D"/>
    <a:srgbClr val="072F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33" autoAdjust="0"/>
    <p:restoredTop sz="94660"/>
  </p:normalViewPr>
  <p:slideViewPr>
    <p:cSldViewPr snapToGrid="0" showGuides="1">
      <p:cViewPr varScale="1">
        <p:scale>
          <a:sx n="73" d="100"/>
          <a:sy n="73" d="100"/>
        </p:scale>
        <p:origin x="1302" y="66"/>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winkl.co.uk/resources/planit-maths-primary-teaching-resources-year-3/planit-maths-primary-teaching-resources-year-3-geometry---properties-of-shape/planit-maths-primary-teaching-resources-year-3-geometry---properties-of-shape-recognise-angles-as-a-property-of-shape-or-a-description-of-a-turn" TargetMode="Externa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650" y="1822827"/>
            <a:ext cx="7632700" cy="4269997"/>
          </a:xfrm>
          <a:prstGeom prst="rect">
            <a:avLst/>
          </a:prstGeom>
          <a:solidFill>
            <a:srgbClr val="034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sp>
        <p:nvSpPr>
          <p:cNvPr id="11" name="Rectangle 10">
            <a:extLst>
              <a:ext uri="{FF2B5EF4-FFF2-40B4-BE49-F238E27FC236}">
                <a16:creationId xmlns:a16="http://schemas.microsoft.com/office/drawing/2014/main" id="{FBC5141D-7D3F-42E0-AA35-8FB7FD809938}"/>
              </a:ext>
            </a:extLst>
          </p:cNvPr>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E3B831B-0AC7-412F-9190-08F14108D5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18" name="Picture 17">
            <a:extLst>
              <a:ext uri="{FF2B5EF4-FFF2-40B4-BE49-F238E27FC236}">
                <a16:creationId xmlns:a16="http://schemas.microsoft.com/office/drawing/2014/main" id="{46A50D0D-4E2A-4A20-A308-5725FB47A7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704" b="6304"/>
          <a:stretch/>
        </p:blipFill>
        <p:spPr>
          <a:xfrm rot="1542136">
            <a:off x="2577886" y="2927864"/>
            <a:ext cx="720000" cy="1934961"/>
          </a:xfrm>
          <a:prstGeom prst="rect">
            <a:avLst/>
          </a:prstGeom>
          <a:effectLst/>
        </p:spPr>
      </p:pic>
      <p:pic>
        <p:nvPicPr>
          <p:cNvPr id="19" name="Picture 18">
            <a:extLst>
              <a:ext uri="{FF2B5EF4-FFF2-40B4-BE49-F238E27FC236}">
                <a16:creationId xmlns:a16="http://schemas.microsoft.com/office/drawing/2014/main" id="{C3F097DD-BEA7-454F-BF9C-81FD323EBD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62" t="2094" r="3909" b="36347"/>
          <a:stretch/>
        </p:blipFill>
        <p:spPr>
          <a:xfrm rot="1669503">
            <a:off x="1072016" y="2394069"/>
            <a:ext cx="1440000" cy="1347320"/>
          </a:xfrm>
          <a:prstGeom prst="rect">
            <a:avLst/>
          </a:prstGeom>
          <a:effectLst/>
        </p:spPr>
      </p:pic>
      <p:pic>
        <p:nvPicPr>
          <p:cNvPr id="15" name="Boy Writing">
            <a:extLst>
              <a:ext uri="{FF2B5EF4-FFF2-40B4-BE49-F238E27FC236}">
                <a16:creationId xmlns:a16="http://schemas.microsoft.com/office/drawing/2014/main" id="{D70723F8-A621-42CE-974F-487D96D226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D599B6F7-6116-4A1B-9C54-63B0AAF705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9504" y="1932235"/>
            <a:ext cx="2875659" cy="4066027"/>
          </a:xfrm>
          <a:prstGeom prst="rect">
            <a:avLst/>
          </a:prstGeom>
          <a:effectLst>
            <a:outerShdw blurRad="50800" sx="101000" sy="101000" algn="ctr" rotWithShape="0">
              <a:schemeClr val="tx1">
                <a:alpha val="20000"/>
              </a:schemeClr>
            </a:outerShdw>
          </a:effectLst>
        </p:spPr>
      </p:pic>
      <p:pic>
        <p:nvPicPr>
          <p:cNvPr id="3" name="Picture 2">
            <a:extLst>
              <a:ext uri="{FF2B5EF4-FFF2-40B4-BE49-F238E27FC236}">
                <a16:creationId xmlns:a16="http://schemas.microsoft.com/office/drawing/2014/main" id="{444BEE4E-389C-416A-9599-42D7904722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4018" y="1931635"/>
            <a:ext cx="2876508" cy="4067228"/>
          </a:xfrm>
          <a:prstGeom prst="rect">
            <a:avLst/>
          </a:prstGeom>
          <a:effectLst>
            <a:outerShdw blurRad="50800" sx="101000" sy="101000" algn="ctr" rotWithShape="0">
              <a:schemeClr val="tx1">
                <a:alpha val="20000"/>
              </a:schemeClr>
            </a:outerShdw>
          </a:effectLst>
        </p:spPr>
      </p:pic>
      <p:sp>
        <p:nvSpPr>
          <p:cNvPr id="14" name="Rectangle 13">
            <a:extLst>
              <a:ext uri="{FF2B5EF4-FFF2-40B4-BE49-F238E27FC236}">
                <a16:creationId xmlns:a16="http://schemas.microsoft.com/office/drawing/2014/main" id="{D2218B6F-100A-483F-88B3-4B3021023113}"/>
              </a:ext>
            </a:extLst>
          </p:cNvPr>
          <p:cNvSpPr/>
          <p:nvPr/>
        </p:nvSpPr>
        <p:spPr>
          <a:xfrm>
            <a:off x="445573" y="702863"/>
            <a:ext cx="1987217"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Turns and Angles</a:t>
            </a:r>
            <a:endParaRPr lang="en-GB" sz="1600" b="1" dirty="0">
              <a:solidFill>
                <a:schemeClr val="bg1"/>
              </a:solidFill>
            </a:endParaRPr>
          </a:p>
        </p:txBody>
      </p:sp>
    </p:spTree>
    <p:extLst>
      <p:ext uri="{BB962C8B-B14F-4D97-AF65-F5344CB8AC3E}">
        <p14:creationId xmlns:p14="http://schemas.microsoft.com/office/powerpoint/2010/main" val="178397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45112"/>
            <a:ext cx="7632700" cy="1006429"/>
          </a:xfrm>
          <a:prstGeom prst="rect">
            <a:avLst/>
          </a:prstGeom>
          <a:solidFill>
            <a:schemeClr val="bg1"/>
          </a:solidFill>
        </p:spPr>
        <p:txBody>
          <a:bodyPr wrap="square">
            <a:spAutoFit/>
          </a:bodyPr>
          <a:lstStyle/>
          <a:p>
            <a:pPr lvl="0" algn="ctr">
              <a:lnSpc>
                <a:spcPct val="110000"/>
              </a:lnSpc>
            </a:pPr>
            <a:r>
              <a:rPr lang="en-GB" b="1" dirty="0">
                <a:solidFill>
                  <a:srgbClr val="014482"/>
                </a:solidFill>
                <a:latin typeface="Tuffy" panose="020B0603060100000000" pitchFamily="34" charset="0"/>
                <a:ea typeface="Tuffy" panose="020B0603060100000000" pitchFamily="34" charset="0"/>
              </a:rPr>
              <a:t>Identify right angles, recognise that two right angles make a half-turn, three make three quarters of a turn and four a complete turn; identify whether angles are greater than or less than a right angle.</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06806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National Curriculum Objective(s)</a:t>
            </a:r>
          </a:p>
        </p:txBody>
      </p:sp>
      <p:sp>
        <p:nvSpPr>
          <p:cNvPr id="14" name="Content Placeholder 15"/>
          <p:cNvSpPr txBox="1">
            <a:spLocks/>
          </p:cNvSpPr>
          <p:nvPr/>
        </p:nvSpPr>
        <p:spPr>
          <a:xfrm>
            <a:off x="628650" y="1127759"/>
            <a:ext cx="7886700" cy="141034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Identify right angles, recognise that two right angles make a half-turn, three make three quarters of a turn and four a complete turn; identify whether angles are greater than or less than a right angle.</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245309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3" y="702863"/>
            <a:ext cx="1987217"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Turns and Angles</a:t>
            </a:r>
            <a:endParaRPr lang="en-GB" sz="1600" b="1" dirty="0">
              <a:solidFill>
                <a:schemeClr val="bg1"/>
              </a:solidFill>
            </a:endParaRPr>
          </a:p>
        </p:txBody>
      </p:sp>
      <p:cxnSp>
        <p:nvCxnSpPr>
          <p:cNvPr id="103" name="Straight Connector 102"/>
          <p:cNvCxnSpPr/>
          <p:nvPr/>
        </p:nvCxnSpPr>
        <p:spPr>
          <a:xfrm>
            <a:off x="2453092"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C6E86D-4906-482E-8C01-CC126FB93770}"/>
              </a:ext>
            </a:extLst>
          </p:cNvPr>
          <p:cNvSpPr/>
          <p:nvPr/>
        </p:nvSpPr>
        <p:spPr>
          <a:xfrm>
            <a:off x="766118" y="1158657"/>
            <a:ext cx="7611763" cy="422405"/>
          </a:xfrm>
          <a:prstGeom prst="rect">
            <a:avLst/>
          </a:prstGeom>
          <a:noFill/>
          <a:ln w="28575">
            <a:noFill/>
          </a:ln>
        </p:spPr>
        <p:txBody>
          <a:bodyPr wrap="square" lIns="72000" tIns="72000" rIns="72000" bIns="72000">
            <a:spAutoFit/>
          </a:bodyPr>
          <a:lstStyle/>
          <a:p>
            <a:r>
              <a:rPr lang="en-GB" kern="0" dirty="0">
                <a:solidFill>
                  <a:srgbClr val="000000"/>
                </a:solidFill>
              </a:rPr>
              <a:t>An angle is made when two straight lines meet.</a:t>
            </a:r>
          </a:p>
        </p:txBody>
      </p:sp>
      <p:grpSp>
        <p:nvGrpSpPr>
          <p:cNvPr id="34" name="Group 33">
            <a:extLst>
              <a:ext uri="{FF2B5EF4-FFF2-40B4-BE49-F238E27FC236}">
                <a16:creationId xmlns:a16="http://schemas.microsoft.com/office/drawing/2014/main" id="{A0F05E58-0502-47CB-9F56-5FEE5BCF11CD}"/>
              </a:ext>
            </a:extLst>
          </p:cNvPr>
          <p:cNvGrpSpPr/>
          <p:nvPr/>
        </p:nvGrpSpPr>
        <p:grpSpPr>
          <a:xfrm rot="14687013">
            <a:off x="2717196" y="2679736"/>
            <a:ext cx="1425159" cy="904667"/>
            <a:chOff x="4774676" y="4621938"/>
            <a:chExt cx="1820255" cy="1155468"/>
          </a:xfrm>
        </p:grpSpPr>
        <p:cxnSp>
          <p:nvCxnSpPr>
            <p:cNvPr id="35" name="Straight Connector 34">
              <a:extLst>
                <a:ext uri="{FF2B5EF4-FFF2-40B4-BE49-F238E27FC236}">
                  <a16:creationId xmlns:a16="http://schemas.microsoft.com/office/drawing/2014/main" id="{90023F19-32C1-4A03-8EBA-62549BA53FEF}"/>
                </a:ext>
              </a:extLst>
            </p:cNvPr>
            <p:cNvCxnSpPr>
              <a:cxnSpLocks/>
            </p:cNvCxnSpPr>
            <p:nvPr/>
          </p:nvCxnSpPr>
          <p:spPr>
            <a:xfrm flipH="1">
              <a:off x="4785647" y="4621938"/>
              <a:ext cx="1378220" cy="1151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83521C-2609-4E6C-8647-F0484824DED7}"/>
                </a:ext>
              </a:extLst>
            </p:cNvPr>
            <p:cNvCxnSpPr>
              <a:cxnSpLocks/>
            </p:cNvCxnSpPr>
            <p:nvPr/>
          </p:nvCxnSpPr>
          <p:spPr>
            <a:xfrm rot="16200000" flipH="1">
              <a:off x="5684804" y="4867278"/>
              <a:ext cx="0" cy="18202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575DCA08-7028-46E1-8C76-F994B83C4F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57" t="-3350" r="42212" b="67067"/>
          <a:stretch/>
        </p:blipFill>
        <p:spPr>
          <a:xfrm flipH="1">
            <a:off x="5372167" y="4652825"/>
            <a:ext cx="1440000" cy="1440000"/>
          </a:xfrm>
          <a:prstGeom prst="ellipse">
            <a:avLst/>
          </a:prstGeom>
          <a:solidFill>
            <a:schemeClr val="bg1"/>
          </a:solidFill>
          <a:ln w="57150">
            <a:solidFill>
              <a:srgbClr val="4EB2E5"/>
            </a:solidFill>
          </a:ln>
        </p:spPr>
      </p:pic>
      <p:sp>
        <p:nvSpPr>
          <p:cNvPr id="29" name="Speech Bubble: Oval 28">
            <a:extLst>
              <a:ext uri="{FF2B5EF4-FFF2-40B4-BE49-F238E27FC236}">
                <a16:creationId xmlns:a16="http://schemas.microsoft.com/office/drawing/2014/main" id="{B133765E-35CA-45B3-A22D-46912F158937}"/>
              </a:ext>
            </a:extLst>
          </p:cNvPr>
          <p:cNvSpPr/>
          <p:nvPr/>
        </p:nvSpPr>
        <p:spPr>
          <a:xfrm>
            <a:off x="2200049" y="4198628"/>
            <a:ext cx="3052476" cy="1440001"/>
          </a:xfrm>
          <a:prstGeom prst="wedgeEllipseCallout">
            <a:avLst>
              <a:gd name="adj1" fmla="val 46638"/>
              <a:gd name="adj2" fmla="val 5997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kern="0">
                <a:solidFill>
                  <a:srgbClr val="000000"/>
                </a:solidFill>
              </a:rPr>
              <a:t>Each of these pictures shows one or more angles.</a:t>
            </a:r>
            <a:endParaRPr lang="en-GB" kern="0" dirty="0">
              <a:solidFill>
                <a:srgbClr val="000000"/>
              </a:solidFill>
            </a:endParaRPr>
          </a:p>
        </p:txBody>
      </p:sp>
      <p:pic>
        <p:nvPicPr>
          <p:cNvPr id="7" name="Picture 6">
            <a:extLst>
              <a:ext uri="{FF2B5EF4-FFF2-40B4-BE49-F238E27FC236}">
                <a16:creationId xmlns:a16="http://schemas.microsoft.com/office/drawing/2014/main" id="{E0B1F21E-982A-47B9-BB7C-0F5799FA8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29" y="2396985"/>
            <a:ext cx="1725627" cy="1248407"/>
          </a:xfrm>
          <a:prstGeom prst="rect">
            <a:avLst/>
          </a:prstGeom>
        </p:spPr>
      </p:pic>
      <p:grpSp>
        <p:nvGrpSpPr>
          <p:cNvPr id="33" name="Group 32">
            <a:extLst>
              <a:ext uri="{FF2B5EF4-FFF2-40B4-BE49-F238E27FC236}">
                <a16:creationId xmlns:a16="http://schemas.microsoft.com/office/drawing/2014/main" id="{B6122A3F-975E-4B6B-96C7-534A548B6823}"/>
              </a:ext>
            </a:extLst>
          </p:cNvPr>
          <p:cNvGrpSpPr/>
          <p:nvPr/>
        </p:nvGrpSpPr>
        <p:grpSpPr>
          <a:xfrm rot="16200000">
            <a:off x="6708181" y="2127885"/>
            <a:ext cx="1552795" cy="1786605"/>
            <a:chOff x="4774676" y="4621938"/>
            <a:chExt cx="1983276" cy="2281907"/>
          </a:xfrm>
        </p:grpSpPr>
        <p:cxnSp>
          <p:nvCxnSpPr>
            <p:cNvPr id="41" name="Straight Connector 40">
              <a:extLst>
                <a:ext uri="{FF2B5EF4-FFF2-40B4-BE49-F238E27FC236}">
                  <a16:creationId xmlns:a16="http://schemas.microsoft.com/office/drawing/2014/main" id="{3F1144F5-7DF0-4B96-B3DE-123E2E68ED85}"/>
                </a:ext>
              </a:extLst>
            </p:cNvPr>
            <p:cNvCxnSpPr>
              <a:cxnSpLocks/>
            </p:cNvCxnSpPr>
            <p:nvPr/>
          </p:nvCxnSpPr>
          <p:spPr>
            <a:xfrm flipH="1">
              <a:off x="4785647" y="4621938"/>
              <a:ext cx="1378220" cy="1151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F7CE110-9C29-4E65-936E-02D79055B1C7}"/>
                </a:ext>
              </a:extLst>
            </p:cNvPr>
            <p:cNvCxnSpPr>
              <a:cxnSpLocks/>
            </p:cNvCxnSpPr>
            <p:nvPr/>
          </p:nvCxnSpPr>
          <p:spPr>
            <a:xfrm rot="16200000" flipH="1">
              <a:off x="5684804" y="4867278"/>
              <a:ext cx="0" cy="18202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7F8D50C-6A32-47B8-89D7-F5E3137B9703}"/>
                </a:ext>
              </a:extLst>
            </p:cNvPr>
            <p:cNvCxnSpPr>
              <a:cxnSpLocks/>
            </p:cNvCxnSpPr>
            <p:nvPr/>
          </p:nvCxnSpPr>
          <p:spPr>
            <a:xfrm rot="6912987" flipH="1">
              <a:off x="6005474" y="6151368"/>
              <a:ext cx="1089977" cy="4149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02A0A0F2-1E68-47E9-A595-40DD37B3BC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2167" y="2353712"/>
            <a:ext cx="1440000" cy="1248998"/>
          </a:xfrm>
          <a:prstGeom prst="rect">
            <a:avLst/>
          </a:prstGeom>
        </p:spPr>
      </p:pic>
    </p:spTree>
    <p:extLst>
      <p:ext uri="{BB962C8B-B14F-4D97-AF65-F5344CB8AC3E}">
        <p14:creationId xmlns:p14="http://schemas.microsoft.com/office/powerpoint/2010/main" val="9089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658077EC-078E-41A7-855E-2F8FA82419FD}"/>
              </a:ext>
            </a:extLst>
          </p:cNvPr>
          <p:cNvSpPr/>
          <p:nvPr/>
        </p:nvSpPr>
        <p:spPr>
          <a:xfrm>
            <a:off x="5254515" y="1977915"/>
            <a:ext cx="2216371" cy="2216371"/>
          </a:xfrm>
          <a:prstGeom prst="ellipse">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6" name="Rectangle 5">
            <a:extLst>
              <a:ext uri="{FF2B5EF4-FFF2-40B4-BE49-F238E27FC236}">
                <a16:creationId xmlns:a16="http://schemas.microsoft.com/office/drawing/2014/main" id="{6FC6E86D-4906-482E-8C01-CC126FB93770}"/>
              </a:ext>
            </a:extLst>
          </p:cNvPr>
          <p:cNvSpPr/>
          <p:nvPr/>
        </p:nvSpPr>
        <p:spPr>
          <a:xfrm>
            <a:off x="766119" y="1158657"/>
            <a:ext cx="3262953" cy="699404"/>
          </a:xfrm>
          <a:prstGeom prst="rect">
            <a:avLst/>
          </a:prstGeom>
          <a:noFill/>
          <a:ln w="28575">
            <a:noFill/>
          </a:ln>
        </p:spPr>
        <p:txBody>
          <a:bodyPr wrap="square" lIns="72000" tIns="72000" rIns="72000" bIns="72000">
            <a:spAutoFit/>
          </a:bodyPr>
          <a:lstStyle/>
          <a:p>
            <a:r>
              <a:rPr lang="en-GB" kern="0" dirty="0">
                <a:solidFill>
                  <a:srgbClr val="000000"/>
                </a:solidFill>
              </a:rPr>
              <a:t>A right angle is made when two lines meet like this:</a:t>
            </a:r>
          </a:p>
        </p:txBody>
      </p:sp>
      <p:sp>
        <p:nvSpPr>
          <p:cNvPr id="38" name="Rectangle 37">
            <a:extLst>
              <a:ext uri="{FF2B5EF4-FFF2-40B4-BE49-F238E27FC236}">
                <a16:creationId xmlns:a16="http://schemas.microsoft.com/office/drawing/2014/main" id="{6EDC41FE-D0BA-4358-8193-C4E9BEE37516}"/>
              </a:ext>
            </a:extLst>
          </p:cNvPr>
          <p:cNvSpPr/>
          <p:nvPr/>
        </p:nvSpPr>
        <p:spPr>
          <a:xfrm>
            <a:off x="245309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49" name="Rectangle 48">
            <a:extLst>
              <a:ext uri="{FF2B5EF4-FFF2-40B4-BE49-F238E27FC236}">
                <a16:creationId xmlns:a16="http://schemas.microsoft.com/office/drawing/2014/main" id="{79EC9AB8-7043-46B9-B245-0A4B8F0E6FF8}"/>
              </a:ext>
            </a:extLst>
          </p:cNvPr>
          <p:cNvSpPr/>
          <p:nvPr/>
        </p:nvSpPr>
        <p:spPr>
          <a:xfrm>
            <a:off x="445573" y="702863"/>
            <a:ext cx="1987217"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Turns and Angles</a:t>
            </a:r>
            <a:endParaRPr lang="en-GB" sz="1600" b="1" dirty="0">
              <a:solidFill>
                <a:schemeClr val="bg1"/>
              </a:solidFill>
            </a:endParaRPr>
          </a:p>
        </p:txBody>
      </p:sp>
      <p:cxnSp>
        <p:nvCxnSpPr>
          <p:cNvPr id="50" name="Straight Connector 49">
            <a:extLst>
              <a:ext uri="{FF2B5EF4-FFF2-40B4-BE49-F238E27FC236}">
                <a16:creationId xmlns:a16="http://schemas.microsoft.com/office/drawing/2014/main" id="{A4A24DC4-8FC1-4196-B383-DAB1E9D1BBC3}"/>
              </a:ext>
            </a:extLst>
          </p:cNvPr>
          <p:cNvCxnSpPr/>
          <p:nvPr/>
        </p:nvCxnSpPr>
        <p:spPr>
          <a:xfrm>
            <a:off x="2453092"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1">
            <a:extLst>
              <a:ext uri="{FF2B5EF4-FFF2-40B4-BE49-F238E27FC236}">
                <a16:creationId xmlns:a16="http://schemas.microsoft.com/office/drawing/2014/main" id="{5743F550-236A-4478-B1CE-35141A2E61C2}"/>
              </a:ext>
            </a:extLst>
          </p:cNvPr>
          <p:cNvGrpSpPr/>
          <p:nvPr/>
        </p:nvGrpSpPr>
        <p:grpSpPr>
          <a:xfrm>
            <a:off x="1622172" y="2014793"/>
            <a:ext cx="2147009" cy="2147009"/>
            <a:chOff x="4782751" y="3968140"/>
            <a:chExt cx="1820255" cy="1820255"/>
          </a:xfrm>
        </p:grpSpPr>
        <p:cxnSp>
          <p:nvCxnSpPr>
            <p:cNvPr id="52" name="Straight Connector 51">
              <a:extLst>
                <a:ext uri="{FF2B5EF4-FFF2-40B4-BE49-F238E27FC236}">
                  <a16:creationId xmlns:a16="http://schemas.microsoft.com/office/drawing/2014/main" id="{B8F19CAE-4257-4760-881C-4D342936FC52}"/>
                </a:ext>
              </a:extLst>
            </p:cNvPr>
            <p:cNvCxnSpPr/>
            <p:nvPr/>
          </p:nvCxnSpPr>
          <p:spPr>
            <a:xfrm>
              <a:off x="4785646" y="3968140"/>
              <a:ext cx="0" cy="18202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D4A15E-9CCA-45DF-B638-52CC13EE9631}"/>
                </a:ext>
              </a:extLst>
            </p:cNvPr>
            <p:cNvCxnSpPr>
              <a:cxnSpLocks/>
            </p:cNvCxnSpPr>
            <p:nvPr/>
          </p:nvCxnSpPr>
          <p:spPr>
            <a:xfrm rot="16200000" flipH="1">
              <a:off x="5692879" y="4874523"/>
              <a:ext cx="0" cy="18202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0A194D57-AE20-439F-B32B-A243FB8E7DAA}"/>
                </a:ext>
              </a:extLst>
            </p:cNvPr>
            <p:cNvSpPr/>
            <p:nvPr/>
          </p:nvSpPr>
          <p:spPr>
            <a:xfrm>
              <a:off x="4786069" y="5544029"/>
              <a:ext cx="239282" cy="239282"/>
            </a:xfrm>
            <a:prstGeom prst="rect">
              <a:avLst/>
            </a:prstGeom>
            <a:solidFill>
              <a:srgbClr val="4EB2E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5" name="Picture 54">
            <a:extLst>
              <a:ext uri="{FF2B5EF4-FFF2-40B4-BE49-F238E27FC236}">
                <a16:creationId xmlns:a16="http://schemas.microsoft.com/office/drawing/2014/main" id="{762D6292-93F6-48ED-979E-D8D9134547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57" t="-4612" r="24746" b="61166"/>
          <a:stretch/>
        </p:blipFill>
        <p:spPr>
          <a:xfrm>
            <a:off x="766119" y="4652825"/>
            <a:ext cx="1440000" cy="1440000"/>
          </a:xfrm>
          <a:prstGeom prst="ellipse">
            <a:avLst/>
          </a:prstGeom>
          <a:solidFill>
            <a:schemeClr val="bg1"/>
          </a:solidFill>
          <a:ln w="57150">
            <a:solidFill>
              <a:srgbClr val="4EB2E5"/>
            </a:solidFill>
          </a:ln>
        </p:spPr>
      </p:pic>
      <p:sp>
        <p:nvSpPr>
          <p:cNvPr id="56" name="Speech Bubble: Oval 55">
            <a:extLst>
              <a:ext uri="{FF2B5EF4-FFF2-40B4-BE49-F238E27FC236}">
                <a16:creationId xmlns:a16="http://schemas.microsoft.com/office/drawing/2014/main" id="{AACE8ED1-3B40-4C9F-A2F4-DDFBB114BDE2}"/>
              </a:ext>
            </a:extLst>
          </p:cNvPr>
          <p:cNvSpPr/>
          <p:nvPr/>
        </p:nvSpPr>
        <p:spPr>
          <a:xfrm>
            <a:off x="1987266" y="4520730"/>
            <a:ext cx="2041809" cy="1210218"/>
          </a:xfrm>
          <a:prstGeom prst="wedgeEllipseCallout">
            <a:avLst>
              <a:gd name="adj1" fmla="val -52298"/>
              <a:gd name="adj2" fmla="val 4487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kern="0" dirty="0">
                <a:solidFill>
                  <a:srgbClr val="000000"/>
                </a:solidFill>
              </a:rPr>
              <a:t>The size of a right angle is 90°.</a:t>
            </a:r>
          </a:p>
        </p:txBody>
      </p:sp>
      <p:sp>
        <p:nvSpPr>
          <p:cNvPr id="57" name="Rectangle 56">
            <a:extLst>
              <a:ext uri="{FF2B5EF4-FFF2-40B4-BE49-F238E27FC236}">
                <a16:creationId xmlns:a16="http://schemas.microsoft.com/office/drawing/2014/main" id="{1BA150AB-F458-460C-8DAD-6700BFDCD6B1}"/>
              </a:ext>
            </a:extLst>
          </p:cNvPr>
          <p:cNvSpPr/>
          <p:nvPr/>
        </p:nvSpPr>
        <p:spPr>
          <a:xfrm>
            <a:off x="4571999" y="1158657"/>
            <a:ext cx="3805882" cy="422405"/>
          </a:xfrm>
          <a:prstGeom prst="rect">
            <a:avLst/>
          </a:prstGeom>
          <a:noFill/>
          <a:ln w="28575">
            <a:noFill/>
          </a:ln>
        </p:spPr>
        <p:txBody>
          <a:bodyPr wrap="square" lIns="72000" tIns="72000" rIns="72000" bIns="72000">
            <a:spAutoFit/>
          </a:bodyPr>
          <a:lstStyle/>
          <a:p>
            <a:r>
              <a:rPr lang="en-GB" kern="0" dirty="0">
                <a:solidFill>
                  <a:srgbClr val="000000"/>
                </a:solidFill>
              </a:rPr>
              <a:t> A quarter turn looks like this:</a:t>
            </a:r>
          </a:p>
        </p:txBody>
      </p:sp>
      <p:pic>
        <p:nvPicPr>
          <p:cNvPr id="58" name="Picture 57">
            <a:extLst>
              <a:ext uri="{FF2B5EF4-FFF2-40B4-BE49-F238E27FC236}">
                <a16:creationId xmlns:a16="http://schemas.microsoft.com/office/drawing/2014/main" id="{FB176C7A-7D84-4060-A974-39F3953810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98" t="-3715" r="15780" b="58324"/>
          <a:stretch/>
        </p:blipFill>
        <p:spPr>
          <a:xfrm flipH="1">
            <a:off x="6909422" y="4652825"/>
            <a:ext cx="1440000" cy="1440000"/>
          </a:xfrm>
          <a:prstGeom prst="ellipse">
            <a:avLst/>
          </a:prstGeom>
          <a:solidFill>
            <a:schemeClr val="bg1"/>
          </a:solidFill>
          <a:ln w="57150">
            <a:solidFill>
              <a:srgbClr val="4EB2E5"/>
            </a:solidFill>
          </a:ln>
        </p:spPr>
      </p:pic>
      <p:sp>
        <p:nvSpPr>
          <p:cNvPr id="59" name="Speech Bubble: Oval 58">
            <a:extLst>
              <a:ext uri="{FF2B5EF4-FFF2-40B4-BE49-F238E27FC236}">
                <a16:creationId xmlns:a16="http://schemas.microsoft.com/office/drawing/2014/main" id="{91EBAD11-01EE-426B-8115-A0ED7D1B1BC0}"/>
              </a:ext>
            </a:extLst>
          </p:cNvPr>
          <p:cNvSpPr/>
          <p:nvPr/>
        </p:nvSpPr>
        <p:spPr>
          <a:xfrm>
            <a:off x="4358133" y="4466430"/>
            <a:ext cx="2798601" cy="1210218"/>
          </a:xfrm>
          <a:prstGeom prst="wedgeEllipseCallout">
            <a:avLst>
              <a:gd name="adj1" fmla="val 50828"/>
              <a:gd name="adj2" fmla="val 4565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kern="0" dirty="0">
                <a:solidFill>
                  <a:srgbClr val="000000"/>
                </a:solidFill>
              </a:rPr>
              <a:t>When something makes a quarter turn, it turns 90°.</a:t>
            </a:r>
          </a:p>
        </p:txBody>
      </p:sp>
      <p:grpSp>
        <p:nvGrpSpPr>
          <p:cNvPr id="61" name="Group 60">
            <a:extLst>
              <a:ext uri="{FF2B5EF4-FFF2-40B4-BE49-F238E27FC236}">
                <a16:creationId xmlns:a16="http://schemas.microsoft.com/office/drawing/2014/main" id="{C9AC2CC6-D09F-45BE-8AFC-5DFC7A1E9318}"/>
              </a:ext>
            </a:extLst>
          </p:cNvPr>
          <p:cNvGrpSpPr/>
          <p:nvPr/>
        </p:nvGrpSpPr>
        <p:grpSpPr>
          <a:xfrm>
            <a:off x="6368673" y="2004603"/>
            <a:ext cx="1081497" cy="1083675"/>
            <a:chOff x="6368673" y="2004603"/>
            <a:chExt cx="1081497" cy="1083675"/>
          </a:xfrm>
        </p:grpSpPr>
        <p:cxnSp>
          <p:nvCxnSpPr>
            <p:cNvPr id="23" name="Straight Connector 22">
              <a:extLst>
                <a:ext uri="{FF2B5EF4-FFF2-40B4-BE49-F238E27FC236}">
                  <a16:creationId xmlns:a16="http://schemas.microsoft.com/office/drawing/2014/main" id="{558A9869-5BE5-45DB-A3FA-789BBCAEE97B}"/>
                </a:ext>
              </a:extLst>
            </p:cNvPr>
            <p:cNvCxnSpPr>
              <a:cxnSpLocks/>
            </p:cNvCxnSpPr>
            <p:nvPr/>
          </p:nvCxnSpPr>
          <p:spPr>
            <a:xfrm>
              <a:off x="6386331" y="2004603"/>
              <a:ext cx="0" cy="1081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420C94C-AFBD-45AB-86B1-D1BA051841C1}"/>
                </a:ext>
              </a:extLst>
            </p:cNvPr>
            <p:cNvCxnSpPr>
              <a:cxnSpLocks/>
            </p:cNvCxnSpPr>
            <p:nvPr/>
          </p:nvCxnSpPr>
          <p:spPr>
            <a:xfrm rot="5400000" flipV="1">
              <a:off x="6909422" y="2547529"/>
              <a:ext cx="0" cy="1081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0D5F780A-7883-4D33-A1E4-BB21F8B855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6063" y="2347168"/>
            <a:ext cx="1305287" cy="1482257"/>
          </a:xfrm>
          <a:prstGeom prst="rect">
            <a:avLst/>
          </a:prstGeom>
        </p:spPr>
      </p:pic>
    </p:spTree>
    <p:extLst>
      <p:ext uri="{BB962C8B-B14F-4D97-AF65-F5344CB8AC3E}">
        <p14:creationId xmlns:p14="http://schemas.microsoft.com/office/powerpoint/2010/main" val="12882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1500"/>
                            </p:stCondLst>
                            <p:childTnLst>
                              <p:par>
                                <p:cTn id="30" presetID="8" presetClass="emph" presetSubtype="0" fill="hold" nodeType="afterEffect">
                                  <p:stCondLst>
                                    <p:cond delay="0"/>
                                  </p:stCondLst>
                                  <p:childTnLst>
                                    <p:animRot by="5400000">
                                      <p:cBhvr>
                                        <p:cTn id="31" dur="2000" fill="hold"/>
                                        <p:tgtEl>
                                          <p:spTgt spid="3"/>
                                        </p:tgtEl>
                                        <p:attrNameLst>
                                          <p:attrName>r</p:attrName>
                                        </p:attrNameLst>
                                      </p:cBhvr>
                                    </p:animRo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par>
                                <p:cTn id="41" presetID="10"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6" grpId="0" animBg="1"/>
      <p:bldP spid="57" grpId="0"/>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1DFD1700-0B52-4543-9559-351DACF34888}"/>
              </a:ext>
            </a:extLst>
          </p:cNvPr>
          <p:cNvSpPr/>
          <p:nvPr/>
        </p:nvSpPr>
        <p:spPr>
          <a:xfrm>
            <a:off x="3132081" y="2540247"/>
            <a:ext cx="2898886" cy="2898886"/>
          </a:xfrm>
          <a:prstGeom prst="ellipse">
            <a:avLst/>
          </a:prstGeom>
          <a:solidFill>
            <a:schemeClr val="bg1"/>
          </a:solidFill>
          <a:ln w="19050">
            <a:solidFill>
              <a:schemeClr val="tx1">
                <a:lumMod val="25000"/>
                <a:lumOff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455068"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cxnSp>
        <p:nvCxnSpPr>
          <p:cNvPr id="68" name="Straight Connector 67"/>
          <p:cNvCxnSpPr/>
          <p:nvPr/>
        </p:nvCxnSpPr>
        <p:spPr>
          <a:xfrm>
            <a:off x="2455068"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180C806-FC04-4A3C-89C8-A631D0BF7F5C}"/>
              </a:ext>
            </a:extLst>
          </p:cNvPr>
          <p:cNvSpPr/>
          <p:nvPr/>
        </p:nvSpPr>
        <p:spPr>
          <a:xfrm>
            <a:off x="766118" y="1158657"/>
            <a:ext cx="7611763" cy="699404"/>
          </a:xfrm>
          <a:prstGeom prst="rect">
            <a:avLst/>
          </a:prstGeom>
          <a:noFill/>
          <a:ln w="28575">
            <a:noFill/>
          </a:ln>
        </p:spPr>
        <p:txBody>
          <a:bodyPr wrap="square" lIns="72000" tIns="72000" rIns="72000" bIns="72000">
            <a:spAutoFit/>
          </a:bodyPr>
          <a:lstStyle/>
          <a:p>
            <a:r>
              <a:rPr lang="en-GB" altLang="en-US" dirty="0"/>
              <a:t>The child is facing the </a:t>
            </a:r>
            <a:r>
              <a:rPr lang="en-GB" altLang="en-US" b="1" dirty="0"/>
              <a:t>circle</a:t>
            </a:r>
            <a:r>
              <a:rPr lang="en-GB" altLang="en-US" dirty="0"/>
              <a:t>. If they make a quarter turn clockwise, which shape will they be facing?</a:t>
            </a:r>
          </a:p>
        </p:txBody>
      </p:sp>
      <p:sp>
        <p:nvSpPr>
          <p:cNvPr id="13" name="Rectangle 12">
            <a:extLst>
              <a:ext uri="{FF2B5EF4-FFF2-40B4-BE49-F238E27FC236}">
                <a16:creationId xmlns:a16="http://schemas.microsoft.com/office/drawing/2014/main" id="{ABA915EB-1A92-4238-9FDF-81804B40DC43}"/>
              </a:ext>
            </a:extLst>
          </p:cNvPr>
          <p:cNvSpPr/>
          <p:nvPr/>
        </p:nvSpPr>
        <p:spPr>
          <a:xfrm>
            <a:off x="445573" y="702863"/>
            <a:ext cx="1987217"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Turns and Angles</a:t>
            </a:r>
            <a:endParaRPr lang="en-GB" sz="1600" b="1" dirty="0">
              <a:solidFill>
                <a:schemeClr val="bg1"/>
              </a:solidFill>
            </a:endParaRPr>
          </a:p>
        </p:txBody>
      </p:sp>
      <p:pic>
        <p:nvPicPr>
          <p:cNvPr id="16" name="Picture 15">
            <a:extLst>
              <a:ext uri="{FF2B5EF4-FFF2-40B4-BE49-F238E27FC236}">
                <a16:creationId xmlns:a16="http://schemas.microsoft.com/office/drawing/2014/main" id="{918A2D83-7D5F-4B78-952E-2706F68E5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9686" y="5012411"/>
            <a:ext cx="1348590" cy="975639"/>
          </a:xfrm>
          <a:prstGeom prst="rect">
            <a:avLst/>
          </a:prstGeom>
        </p:spPr>
      </p:pic>
      <p:pic>
        <p:nvPicPr>
          <p:cNvPr id="3" name="Picture 2">
            <a:extLst>
              <a:ext uri="{FF2B5EF4-FFF2-40B4-BE49-F238E27FC236}">
                <a16:creationId xmlns:a16="http://schemas.microsoft.com/office/drawing/2014/main" id="{3E9335A0-9617-4680-BEF6-164815F05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3226" y="3439089"/>
            <a:ext cx="914724" cy="913836"/>
          </a:xfrm>
          <a:prstGeom prst="rect">
            <a:avLst/>
          </a:prstGeom>
        </p:spPr>
      </p:pic>
      <p:pic>
        <p:nvPicPr>
          <p:cNvPr id="7" name="Picture 6">
            <a:extLst>
              <a:ext uri="{FF2B5EF4-FFF2-40B4-BE49-F238E27FC236}">
                <a16:creationId xmlns:a16="http://schemas.microsoft.com/office/drawing/2014/main" id="{BEE4898D-5918-41C4-A7F5-4B11630432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7822" y="3391465"/>
            <a:ext cx="1050684" cy="913836"/>
          </a:xfrm>
          <a:prstGeom prst="rect">
            <a:avLst/>
          </a:prstGeom>
        </p:spPr>
      </p:pic>
      <p:pic>
        <p:nvPicPr>
          <p:cNvPr id="9" name="Picture 8">
            <a:extLst>
              <a:ext uri="{FF2B5EF4-FFF2-40B4-BE49-F238E27FC236}">
                <a16:creationId xmlns:a16="http://schemas.microsoft.com/office/drawing/2014/main" id="{6A29D499-B9CF-4C57-B064-329B330C65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0" y="1831318"/>
            <a:ext cx="1219200" cy="1219200"/>
          </a:xfrm>
          <a:prstGeom prst="rect">
            <a:avLst/>
          </a:prstGeom>
        </p:spPr>
      </p:pic>
      <p:pic>
        <p:nvPicPr>
          <p:cNvPr id="23" name="Picture 22">
            <a:extLst>
              <a:ext uri="{FF2B5EF4-FFF2-40B4-BE49-F238E27FC236}">
                <a16:creationId xmlns:a16="http://schemas.microsoft.com/office/drawing/2014/main" id="{92105458-B62B-42B1-B07B-061F739130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938" y="3250275"/>
            <a:ext cx="1305287" cy="1482257"/>
          </a:xfrm>
          <a:prstGeom prst="rect">
            <a:avLst/>
          </a:prstGeom>
        </p:spPr>
      </p:pic>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1DFD1700-0B52-4543-9559-351DACF34888}"/>
              </a:ext>
            </a:extLst>
          </p:cNvPr>
          <p:cNvSpPr/>
          <p:nvPr/>
        </p:nvSpPr>
        <p:spPr>
          <a:xfrm>
            <a:off x="3132081" y="2540247"/>
            <a:ext cx="2898886" cy="2898886"/>
          </a:xfrm>
          <a:prstGeom prst="ellipse">
            <a:avLst/>
          </a:prstGeom>
          <a:solidFill>
            <a:schemeClr val="bg1"/>
          </a:solidFill>
          <a:ln w="19050">
            <a:solidFill>
              <a:schemeClr val="tx1">
                <a:lumMod val="25000"/>
                <a:lumOff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455068"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cxnSp>
        <p:nvCxnSpPr>
          <p:cNvPr id="68" name="Straight Connector 67"/>
          <p:cNvCxnSpPr/>
          <p:nvPr/>
        </p:nvCxnSpPr>
        <p:spPr>
          <a:xfrm>
            <a:off x="2455068"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180C806-FC04-4A3C-89C8-A631D0BF7F5C}"/>
              </a:ext>
            </a:extLst>
          </p:cNvPr>
          <p:cNvSpPr/>
          <p:nvPr/>
        </p:nvSpPr>
        <p:spPr>
          <a:xfrm>
            <a:off x="766118" y="1158657"/>
            <a:ext cx="7611763" cy="699404"/>
          </a:xfrm>
          <a:prstGeom prst="rect">
            <a:avLst/>
          </a:prstGeom>
          <a:noFill/>
          <a:ln w="28575">
            <a:noFill/>
          </a:ln>
        </p:spPr>
        <p:txBody>
          <a:bodyPr wrap="square" lIns="72000" tIns="72000" rIns="72000" bIns="72000">
            <a:spAutoFit/>
          </a:bodyPr>
          <a:lstStyle/>
          <a:p>
            <a:r>
              <a:rPr lang="en-GB" altLang="en-US" dirty="0"/>
              <a:t>The child is facing the </a:t>
            </a:r>
            <a:r>
              <a:rPr lang="en-GB" altLang="en-US" b="1" dirty="0"/>
              <a:t>rectangle</a:t>
            </a:r>
            <a:r>
              <a:rPr lang="en-GB" altLang="en-US" dirty="0"/>
              <a:t>. If they make a three-quarter turn anticlockwise, which shape will they be facing?</a:t>
            </a:r>
          </a:p>
        </p:txBody>
      </p:sp>
      <p:sp>
        <p:nvSpPr>
          <p:cNvPr id="13" name="Rectangle 12">
            <a:extLst>
              <a:ext uri="{FF2B5EF4-FFF2-40B4-BE49-F238E27FC236}">
                <a16:creationId xmlns:a16="http://schemas.microsoft.com/office/drawing/2014/main" id="{ABA915EB-1A92-4238-9FDF-81804B40DC43}"/>
              </a:ext>
            </a:extLst>
          </p:cNvPr>
          <p:cNvSpPr/>
          <p:nvPr/>
        </p:nvSpPr>
        <p:spPr>
          <a:xfrm>
            <a:off x="445573" y="702863"/>
            <a:ext cx="1987217"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Turns and Angles</a:t>
            </a:r>
            <a:endParaRPr lang="en-GB" sz="1600" b="1" dirty="0">
              <a:solidFill>
                <a:schemeClr val="bg1"/>
              </a:solidFill>
            </a:endParaRPr>
          </a:p>
        </p:txBody>
      </p:sp>
      <p:pic>
        <p:nvPicPr>
          <p:cNvPr id="16" name="Picture 15">
            <a:extLst>
              <a:ext uri="{FF2B5EF4-FFF2-40B4-BE49-F238E27FC236}">
                <a16:creationId xmlns:a16="http://schemas.microsoft.com/office/drawing/2014/main" id="{918A2D83-7D5F-4B78-952E-2706F68E5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9686" y="5012411"/>
            <a:ext cx="1348590" cy="975639"/>
          </a:xfrm>
          <a:prstGeom prst="rect">
            <a:avLst/>
          </a:prstGeom>
        </p:spPr>
      </p:pic>
      <p:pic>
        <p:nvPicPr>
          <p:cNvPr id="3" name="Picture 2">
            <a:extLst>
              <a:ext uri="{FF2B5EF4-FFF2-40B4-BE49-F238E27FC236}">
                <a16:creationId xmlns:a16="http://schemas.microsoft.com/office/drawing/2014/main" id="{3E9335A0-9617-4680-BEF6-164815F05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3226" y="3439089"/>
            <a:ext cx="914724" cy="913836"/>
          </a:xfrm>
          <a:prstGeom prst="rect">
            <a:avLst/>
          </a:prstGeom>
        </p:spPr>
      </p:pic>
      <p:pic>
        <p:nvPicPr>
          <p:cNvPr id="7" name="Picture 6">
            <a:extLst>
              <a:ext uri="{FF2B5EF4-FFF2-40B4-BE49-F238E27FC236}">
                <a16:creationId xmlns:a16="http://schemas.microsoft.com/office/drawing/2014/main" id="{BEE4898D-5918-41C4-A7F5-4B11630432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7822" y="3391465"/>
            <a:ext cx="1050684" cy="913836"/>
          </a:xfrm>
          <a:prstGeom prst="rect">
            <a:avLst/>
          </a:prstGeom>
        </p:spPr>
      </p:pic>
      <p:pic>
        <p:nvPicPr>
          <p:cNvPr id="9" name="Picture 8">
            <a:extLst>
              <a:ext uri="{FF2B5EF4-FFF2-40B4-BE49-F238E27FC236}">
                <a16:creationId xmlns:a16="http://schemas.microsoft.com/office/drawing/2014/main" id="{6A29D499-B9CF-4C57-B064-329B330C65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0" y="1831318"/>
            <a:ext cx="1219200" cy="1219200"/>
          </a:xfrm>
          <a:prstGeom prst="rect">
            <a:avLst/>
          </a:prstGeom>
        </p:spPr>
      </p:pic>
      <p:pic>
        <p:nvPicPr>
          <p:cNvPr id="23" name="Picture 22">
            <a:extLst>
              <a:ext uri="{FF2B5EF4-FFF2-40B4-BE49-F238E27FC236}">
                <a16:creationId xmlns:a16="http://schemas.microsoft.com/office/drawing/2014/main" id="{92105458-B62B-42B1-B07B-061F739130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3923938" y="3250275"/>
            <a:ext cx="1305287" cy="1482257"/>
          </a:xfrm>
          <a:prstGeom prst="rect">
            <a:avLst/>
          </a:prstGeom>
        </p:spPr>
      </p:pic>
    </p:spTree>
    <p:extLst>
      <p:ext uri="{BB962C8B-B14F-4D97-AF65-F5344CB8AC3E}">
        <p14:creationId xmlns:p14="http://schemas.microsoft.com/office/powerpoint/2010/main" val="213327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6200000">
                                      <p:cBhvr>
                                        <p:cTn id="6"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24" name="Rectangle 23">
            <a:extLst>
              <a:ext uri="{FF2B5EF4-FFF2-40B4-BE49-F238E27FC236}">
                <a16:creationId xmlns:a16="http://schemas.microsoft.com/office/drawing/2014/main" id="{124841A7-57E8-4C18-9271-3015AB907FF4}"/>
              </a:ext>
            </a:extLst>
          </p:cNvPr>
          <p:cNvSpPr/>
          <p:nvPr/>
        </p:nvSpPr>
        <p:spPr>
          <a:xfrm>
            <a:off x="2458881"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25" name="Straight Connector 24">
            <a:extLst>
              <a:ext uri="{FF2B5EF4-FFF2-40B4-BE49-F238E27FC236}">
                <a16:creationId xmlns:a16="http://schemas.microsoft.com/office/drawing/2014/main" id="{F7B84B83-46D0-4117-9F48-CB9F71444583}"/>
              </a:ext>
            </a:extLst>
          </p:cNvPr>
          <p:cNvCxnSpPr/>
          <p:nvPr/>
        </p:nvCxnSpPr>
        <p:spPr>
          <a:xfrm>
            <a:off x="2458881"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CE926A-52DE-4106-8EEB-5E74B8D2F9BB}"/>
              </a:ext>
            </a:extLst>
          </p:cNvPr>
          <p:cNvSpPr/>
          <p:nvPr/>
        </p:nvSpPr>
        <p:spPr>
          <a:xfrm>
            <a:off x="445573" y="702863"/>
            <a:ext cx="1987217"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Turns and Angles</a:t>
            </a:r>
            <a:endParaRPr lang="en-GB" sz="1600" b="1" dirty="0">
              <a:solidFill>
                <a:schemeClr val="bg1"/>
              </a:solidFill>
            </a:endParaRPr>
          </a:p>
        </p:txBody>
      </p:sp>
      <p:sp>
        <p:nvSpPr>
          <p:cNvPr id="16" name="Oval 15">
            <a:extLst>
              <a:ext uri="{FF2B5EF4-FFF2-40B4-BE49-F238E27FC236}">
                <a16:creationId xmlns:a16="http://schemas.microsoft.com/office/drawing/2014/main" id="{0B0B8D13-9859-46D6-BE47-F54F5173EB13}"/>
              </a:ext>
            </a:extLst>
          </p:cNvPr>
          <p:cNvSpPr/>
          <p:nvPr/>
        </p:nvSpPr>
        <p:spPr>
          <a:xfrm>
            <a:off x="3132081" y="2540247"/>
            <a:ext cx="2898886" cy="2898886"/>
          </a:xfrm>
          <a:prstGeom prst="ellipse">
            <a:avLst/>
          </a:prstGeom>
          <a:solidFill>
            <a:schemeClr val="bg1"/>
          </a:solidFill>
          <a:ln w="19050">
            <a:solidFill>
              <a:schemeClr val="tx1">
                <a:lumMod val="25000"/>
                <a:lumOff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FF6D6757-8E72-4A66-B79D-84D3C2F85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9686" y="5012411"/>
            <a:ext cx="1348590" cy="975639"/>
          </a:xfrm>
          <a:prstGeom prst="rect">
            <a:avLst/>
          </a:prstGeom>
        </p:spPr>
      </p:pic>
      <p:pic>
        <p:nvPicPr>
          <p:cNvPr id="18" name="Picture 17">
            <a:extLst>
              <a:ext uri="{FF2B5EF4-FFF2-40B4-BE49-F238E27FC236}">
                <a16:creationId xmlns:a16="http://schemas.microsoft.com/office/drawing/2014/main" id="{D177F718-857D-40A0-8FEF-006BB5ADC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3226" y="3439089"/>
            <a:ext cx="914724" cy="913836"/>
          </a:xfrm>
          <a:prstGeom prst="rect">
            <a:avLst/>
          </a:prstGeom>
        </p:spPr>
      </p:pic>
      <p:pic>
        <p:nvPicPr>
          <p:cNvPr id="19" name="Picture 18">
            <a:extLst>
              <a:ext uri="{FF2B5EF4-FFF2-40B4-BE49-F238E27FC236}">
                <a16:creationId xmlns:a16="http://schemas.microsoft.com/office/drawing/2014/main" id="{B0178EC5-8F1F-4F5B-A147-01BEFFD2F1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7822" y="3391465"/>
            <a:ext cx="1050684" cy="913836"/>
          </a:xfrm>
          <a:prstGeom prst="rect">
            <a:avLst/>
          </a:prstGeom>
        </p:spPr>
      </p:pic>
      <p:pic>
        <p:nvPicPr>
          <p:cNvPr id="21" name="Picture 20">
            <a:extLst>
              <a:ext uri="{FF2B5EF4-FFF2-40B4-BE49-F238E27FC236}">
                <a16:creationId xmlns:a16="http://schemas.microsoft.com/office/drawing/2014/main" id="{C2F946F9-1A4B-4221-81D7-9A76B03B70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923938" y="3250275"/>
            <a:ext cx="1305287" cy="1482257"/>
          </a:xfrm>
          <a:prstGeom prst="rect">
            <a:avLst/>
          </a:prstGeom>
        </p:spPr>
      </p:pic>
      <p:sp>
        <p:nvSpPr>
          <p:cNvPr id="22" name="Rectangle 21">
            <a:extLst>
              <a:ext uri="{FF2B5EF4-FFF2-40B4-BE49-F238E27FC236}">
                <a16:creationId xmlns:a16="http://schemas.microsoft.com/office/drawing/2014/main" id="{6B365960-347E-4C63-89B0-BCB6E2C26DBE}"/>
              </a:ext>
            </a:extLst>
          </p:cNvPr>
          <p:cNvSpPr/>
          <p:nvPr/>
        </p:nvSpPr>
        <p:spPr>
          <a:xfrm>
            <a:off x="766118" y="1158657"/>
            <a:ext cx="7611763" cy="976403"/>
          </a:xfrm>
          <a:prstGeom prst="rect">
            <a:avLst/>
          </a:prstGeom>
          <a:noFill/>
          <a:ln w="28575">
            <a:noFill/>
          </a:ln>
        </p:spPr>
        <p:txBody>
          <a:bodyPr wrap="square" lIns="72000" tIns="72000" rIns="72000" bIns="72000">
            <a:spAutoFit/>
          </a:bodyPr>
          <a:lstStyle/>
          <a:p>
            <a:r>
              <a:rPr lang="en-GB" altLang="en-US" dirty="0"/>
              <a:t>The child makes a quarter turn clockwise to face the circle.</a:t>
            </a:r>
          </a:p>
          <a:p>
            <a:r>
              <a:rPr lang="en-GB" altLang="en-US" dirty="0"/>
              <a:t>Is there another way he could have turned to end up in the same position? </a:t>
            </a:r>
          </a:p>
        </p:txBody>
      </p:sp>
      <p:pic>
        <p:nvPicPr>
          <p:cNvPr id="23" name="Picture 22">
            <a:extLst>
              <a:ext uri="{FF2B5EF4-FFF2-40B4-BE49-F238E27FC236}">
                <a16:creationId xmlns:a16="http://schemas.microsoft.com/office/drawing/2014/main" id="{774F76D6-B8E3-4FC8-9130-6CEECDB9B0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2400" y="1831318"/>
            <a:ext cx="1219200" cy="1219200"/>
          </a:xfrm>
          <a:prstGeom prst="rect">
            <a:avLst/>
          </a:prstGeom>
        </p:spPr>
      </p:pic>
    </p:spTree>
    <p:extLst>
      <p:ext uri="{BB962C8B-B14F-4D97-AF65-F5344CB8AC3E}">
        <p14:creationId xmlns:p14="http://schemas.microsoft.com/office/powerpoint/2010/main" val="340500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6200000">
                                      <p:cBhvr>
                                        <p:cTn id="6"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22E1B6-2A3A-42FA-B876-EFFACDB25639}"/>
              </a:ext>
            </a:extLst>
          </p:cNvPr>
          <p:cNvPicPr>
            <a:picLocks noChangeAspect="1"/>
          </p:cNvPicPr>
          <p:nvPr/>
        </p:nvPicPr>
        <p:blipFill rotWithShape="1">
          <a:blip r:embed="rId2">
            <a:extLst>
              <a:ext uri="{28A0092B-C50C-407E-A947-70E740481C1C}">
                <a14:useLocalDpi xmlns:a14="http://schemas.microsoft.com/office/drawing/2010/main" val="0"/>
              </a:ext>
            </a:extLst>
          </a:blip>
          <a:srcRect t="3770" b="14979"/>
          <a:stretch/>
        </p:blipFill>
        <p:spPr>
          <a:xfrm>
            <a:off x="765171" y="1720126"/>
            <a:ext cx="7622228" cy="4378340"/>
          </a:xfrm>
          <a:prstGeom prst="rect">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24" name="Rectangle 23">
            <a:extLst>
              <a:ext uri="{FF2B5EF4-FFF2-40B4-BE49-F238E27FC236}">
                <a16:creationId xmlns:a16="http://schemas.microsoft.com/office/drawing/2014/main" id="{124841A7-57E8-4C18-9271-3015AB907FF4}"/>
              </a:ext>
            </a:extLst>
          </p:cNvPr>
          <p:cNvSpPr/>
          <p:nvPr/>
        </p:nvSpPr>
        <p:spPr>
          <a:xfrm>
            <a:off x="2458881"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25" name="Straight Connector 24">
            <a:extLst>
              <a:ext uri="{FF2B5EF4-FFF2-40B4-BE49-F238E27FC236}">
                <a16:creationId xmlns:a16="http://schemas.microsoft.com/office/drawing/2014/main" id="{F7B84B83-46D0-4117-9F48-CB9F71444583}"/>
              </a:ext>
            </a:extLst>
          </p:cNvPr>
          <p:cNvCxnSpPr/>
          <p:nvPr/>
        </p:nvCxnSpPr>
        <p:spPr>
          <a:xfrm>
            <a:off x="2458881"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CE926A-52DE-4106-8EEB-5E74B8D2F9BB}"/>
              </a:ext>
            </a:extLst>
          </p:cNvPr>
          <p:cNvSpPr/>
          <p:nvPr/>
        </p:nvSpPr>
        <p:spPr>
          <a:xfrm>
            <a:off x="445573" y="702863"/>
            <a:ext cx="1987217"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Turns and Angles</a:t>
            </a:r>
            <a:endParaRPr lang="en-GB" sz="1600" b="1" dirty="0">
              <a:solidFill>
                <a:schemeClr val="bg1"/>
              </a:solidFill>
            </a:endParaRPr>
          </a:p>
        </p:txBody>
      </p:sp>
      <p:sp>
        <p:nvSpPr>
          <p:cNvPr id="27" name="Rectangle 26">
            <a:extLst>
              <a:ext uri="{FF2B5EF4-FFF2-40B4-BE49-F238E27FC236}">
                <a16:creationId xmlns:a16="http://schemas.microsoft.com/office/drawing/2014/main" id="{C54644C1-E299-48E5-9317-354545E89603}"/>
              </a:ext>
            </a:extLst>
          </p:cNvPr>
          <p:cNvSpPr/>
          <p:nvPr/>
        </p:nvSpPr>
        <p:spPr>
          <a:xfrm>
            <a:off x="766118" y="1158657"/>
            <a:ext cx="7622232" cy="422405"/>
          </a:xfrm>
          <a:prstGeom prst="rect">
            <a:avLst/>
          </a:prstGeom>
          <a:noFill/>
          <a:ln w="28575">
            <a:noFill/>
          </a:ln>
        </p:spPr>
        <p:txBody>
          <a:bodyPr wrap="square" lIns="72000" tIns="72000" rIns="72000" bIns="72000">
            <a:spAutoFit/>
          </a:bodyPr>
          <a:lstStyle/>
          <a:p>
            <a:r>
              <a:rPr lang="en-GB" altLang="en-US" spc="-30" dirty="0"/>
              <a:t>What turning instructions would you give to the robot to escape the maze?</a:t>
            </a:r>
          </a:p>
        </p:txBody>
      </p:sp>
      <p:sp>
        <p:nvSpPr>
          <p:cNvPr id="72" name="Oval 71">
            <a:extLst>
              <a:ext uri="{FF2B5EF4-FFF2-40B4-BE49-F238E27FC236}">
                <a16:creationId xmlns:a16="http://schemas.microsoft.com/office/drawing/2014/main" id="{B7E09600-0F86-46FD-9B26-6CC92C6EF22A}"/>
              </a:ext>
            </a:extLst>
          </p:cNvPr>
          <p:cNvSpPr/>
          <p:nvPr/>
        </p:nvSpPr>
        <p:spPr>
          <a:xfrm>
            <a:off x="1015370" y="2266949"/>
            <a:ext cx="1219200" cy="121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6FF12281-309B-4B62-8F1D-9FB2E729CC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872" y="1914524"/>
            <a:ext cx="891224" cy="2220789"/>
          </a:xfrm>
          <a:prstGeom prst="rect">
            <a:avLst/>
          </a:prstGeom>
        </p:spPr>
      </p:pic>
      <p:sp>
        <p:nvSpPr>
          <p:cNvPr id="49" name="Oval 48">
            <a:extLst>
              <a:ext uri="{FF2B5EF4-FFF2-40B4-BE49-F238E27FC236}">
                <a16:creationId xmlns:a16="http://schemas.microsoft.com/office/drawing/2014/main" id="{11C99E58-D31C-4534-A020-3C6F3C7EB6BD}"/>
              </a:ext>
            </a:extLst>
          </p:cNvPr>
          <p:cNvSpPr/>
          <p:nvPr/>
        </p:nvSpPr>
        <p:spPr>
          <a:xfrm>
            <a:off x="6952830" y="4762499"/>
            <a:ext cx="1219200" cy="121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3146F349-0A0D-4FD1-A045-6000070DEC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2558" y="4686300"/>
            <a:ext cx="1598047" cy="1295399"/>
          </a:xfrm>
          <a:prstGeom prst="rect">
            <a:avLst/>
          </a:prstGeom>
        </p:spPr>
      </p:pic>
      <p:sp>
        <p:nvSpPr>
          <p:cNvPr id="75" name="Rectangle 74">
            <a:extLst>
              <a:ext uri="{FF2B5EF4-FFF2-40B4-BE49-F238E27FC236}">
                <a16:creationId xmlns:a16="http://schemas.microsoft.com/office/drawing/2014/main" id="{F8533086-2FCD-4AB8-953D-1B5397BF7D7A}"/>
              </a:ext>
            </a:extLst>
          </p:cNvPr>
          <p:cNvSpPr/>
          <p:nvPr/>
        </p:nvSpPr>
        <p:spPr>
          <a:xfrm>
            <a:off x="2127630" y="2787174"/>
            <a:ext cx="5849497" cy="20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9EB560C-59A0-4FC2-AA3D-D778AD6580F6}"/>
              </a:ext>
            </a:extLst>
          </p:cNvPr>
          <p:cNvSpPr/>
          <p:nvPr/>
        </p:nvSpPr>
        <p:spPr>
          <a:xfrm rot="5400000">
            <a:off x="7506239" y="3080036"/>
            <a:ext cx="741681" cy="20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FA979EF5-5DB9-4EE2-9B7F-6467FB87611F}"/>
              </a:ext>
            </a:extLst>
          </p:cNvPr>
          <p:cNvSpPr/>
          <p:nvPr/>
        </p:nvSpPr>
        <p:spPr>
          <a:xfrm>
            <a:off x="2484769" y="3489894"/>
            <a:ext cx="5492358" cy="20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267BB101-7750-41D1-B787-27D88685A94E}"/>
              </a:ext>
            </a:extLst>
          </p:cNvPr>
          <p:cNvSpPr/>
          <p:nvPr/>
        </p:nvSpPr>
        <p:spPr>
          <a:xfrm rot="5400000">
            <a:off x="2131424" y="3904265"/>
            <a:ext cx="906777" cy="20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0A6AE325-7B0F-45AF-88DC-60FB181E81C3}"/>
              </a:ext>
            </a:extLst>
          </p:cNvPr>
          <p:cNvSpPr/>
          <p:nvPr/>
        </p:nvSpPr>
        <p:spPr>
          <a:xfrm>
            <a:off x="2484769" y="4396303"/>
            <a:ext cx="4929491" cy="20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ECDB6B6D-C949-4637-A678-ECA88A538FEA}"/>
              </a:ext>
            </a:extLst>
          </p:cNvPr>
          <p:cNvSpPr/>
          <p:nvPr/>
        </p:nvSpPr>
        <p:spPr>
          <a:xfrm rot="5400000">
            <a:off x="7172582" y="4546884"/>
            <a:ext cx="505457" cy="20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76">
            <a:extLst>
              <a:ext uri="{FF2B5EF4-FFF2-40B4-BE49-F238E27FC236}">
                <a16:creationId xmlns:a16="http://schemas.microsoft.com/office/drawing/2014/main" id="{09361DB5-1E1A-4177-A99B-C1D7394FFC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8418" y="4989511"/>
            <a:ext cx="766152" cy="765175"/>
          </a:xfrm>
          <a:prstGeom prst="rect">
            <a:avLst/>
          </a:prstGeom>
        </p:spPr>
      </p:pic>
      <p:pic>
        <p:nvPicPr>
          <p:cNvPr id="79" name="Picture 78">
            <a:extLst>
              <a:ext uri="{FF2B5EF4-FFF2-40B4-BE49-F238E27FC236}">
                <a16:creationId xmlns:a16="http://schemas.microsoft.com/office/drawing/2014/main" id="{2EBE14DE-4C32-42C0-A648-FD03A6472C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977" y="4686300"/>
            <a:ext cx="597851" cy="597089"/>
          </a:xfrm>
          <a:prstGeom prst="rect">
            <a:avLst/>
          </a:prstGeom>
        </p:spPr>
      </p:pic>
      <p:pic>
        <p:nvPicPr>
          <p:cNvPr id="81" name="Picture 80">
            <a:extLst>
              <a:ext uri="{FF2B5EF4-FFF2-40B4-BE49-F238E27FC236}">
                <a16:creationId xmlns:a16="http://schemas.microsoft.com/office/drawing/2014/main" id="{5A3642D9-170B-4668-9229-BA85238B54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1785" y="1902220"/>
            <a:ext cx="401859" cy="382328"/>
          </a:xfrm>
          <a:prstGeom prst="rect">
            <a:avLst/>
          </a:prstGeom>
        </p:spPr>
      </p:pic>
    </p:spTree>
    <p:extLst>
      <p:ext uri="{BB962C8B-B14F-4D97-AF65-F5344CB8AC3E}">
        <p14:creationId xmlns:p14="http://schemas.microsoft.com/office/powerpoint/2010/main" val="410808353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2158</TotalTime>
  <Words>363</Words>
  <Application>Microsoft Office PowerPoint</Application>
  <PresentationFormat>On-screen Show (4:3)</PresentationFormat>
  <Paragraphs>42</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Tuffy-TTF</vt:lpstr>
      <vt:lpstr>Arial</vt:lpstr>
      <vt:lpstr>Tuffy</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Abi Haigh</dc:creator>
  <cp:lastModifiedBy>Helen Pennicott</cp:lastModifiedBy>
  <cp:revision>165</cp:revision>
  <dcterms:created xsi:type="dcterms:W3CDTF">2019-04-17T11:35:15Z</dcterms:created>
  <dcterms:modified xsi:type="dcterms:W3CDTF">2020-07-02T08:45:01Z</dcterms:modified>
</cp:coreProperties>
</file>