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75" r:id="rId2"/>
    <p:sldId id="276" r:id="rId3"/>
    <p:sldId id="278" r:id="rId4"/>
    <p:sldId id="279" r:id="rId5"/>
    <p:sldId id="288" r:id="rId6"/>
    <p:sldId id="289" r:id="rId7"/>
    <p:sldId id="290" r:id="rId8"/>
    <p:sldId id="291" r:id="rId9"/>
    <p:sldId id="282" r:id="rId10"/>
    <p:sldId id="292" r:id="rId11"/>
    <p:sldId id="284" r:id="rId12"/>
    <p:sldId id="293" r:id="rId13"/>
    <p:sldId id="287" r:id="rId14"/>
    <p:sldId id="277" r:id="rId15"/>
    <p:sldId id="286" r:id="rId16"/>
  </p:sldIdLst>
  <p:sldSz cx="9144000" cy="6858000" type="screen4x3"/>
  <p:notesSz cx="6858000" cy="9144000"/>
  <p:embeddedFontLst>
    <p:embeddedFont>
      <p:font typeface="Tuffy-TTF" panose="020B0603060100000000" charset="0"/>
      <p:regular r:id="rId19"/>
      <p:bold r:id="rId20"/>
      <p:italic r:id="rId21"/>
      <p:boldItalic r:id="rId22"/>
    </p:embeddedFont>
    <p:embeddedFont>
      <p:font typeface="Tuffy" panose="020B0603060100000000" charset="0"/>
      <p:regular r:id="rId23"/>
      <p:bold r:id="rId24"/>
      <p:italic r:id="rId25"/>
      <p:boldItalic r:id="rId26"/>
    </p:embeddedFont>
    <p:embeddedFont>
      <p:font typeface="Twinkl" panose="020B0604020202020204" charset="0"/>
      <p:regular r:id="rId27"/>
      <p:bold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43" userDrawn="1">
          <p15:clr>
            <a:srgbClr val="A4A3A4"/>
          </p15:clr>
        </p15:guide>
        <p15:guide id="7" orient="horz" pos="346" userDrawn="1">
          <p15:clr>
            <a:srgbClr val="A4A3A4"/>
          </p15:clr>
        </p15:guide>
        <p15:guide id="8" pos="476" userDrawn="1">
          <p15:clr>
            <a:srgbClr val="A4A3A4"/>
          </p15:clr>
        </p15:guide>
        <p15:guide id="9" orient="horz" pos="504"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B4497F"/>
    <a:srgbClr val="013F7B"/>
    <a:srgbClr val="00639A"/>
    <a:srgbClr val="4EB2E5"/>
    <a:srgbClr val="00529C"/>
    <a:srgbClr val="FFE76D"/>
    <a:srgbClr val="072F54"/>
    <a:srgbClr val="003464"/>
    <a:srgbClr val="0043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33" autoAdjust="0"/>
    <p:restoredTop sz="94660"/>
  </p:normalViewPr>
  <p:slideViewPr>
    <p:cSldViewPr snapToGrid="0" showGuides="1">
      <p:cViewPr varScale="1">
        <p:scale>
          <a:sx n="73" d="100"/>
          <a:sy n="73" d="100"/>
        </p:scale>
        <p:origin x="1302" y="66"/>
      </p:cViewPr>
      <p:guideLst>
        <p:guide orient="horz" pos="2160"/>
        <p:guide pos="2880"/>
        <p:guide pos="340"/>
        <p:guide orient="horz" pos="3952"/>
        <p:guide pos="5443"/>
        <p:guide orient="horz" pos="346"/>
        <p:guide pos="476"/>
        <p:guide orient="horz" pos="504"/>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02/07/2020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02/07/2020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twinkl.co.uk/resources/planit-maths-primary-teaching-resources-year-3/planit-maths-primary-teaching-resources-year-3-geometry---properties-of-shape/planit-maths-primary-teaching-resources-year-3-geometry---properties-of-shape-draw-2-d-shapes-and-make-3-d-shapes-using-modelling-materials" TargetMode="External"/><Relationship Id="rId1" Type="http://schemas.openxmlformats.org/officeDocument/2006/relationships/slideLayout" Target="../slideLayouts/slideLayout4.xml"/><Relationship Id="rId5" Type="http://schemas.openxmlformats.org/officeDocument/2006/relationships/image" Target="../media/image39.jpg"/><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228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058051"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sp>
        <p:nvSpPr>
          <p:cNvPr id="63" name="Rectangle 62"/>
          <p:cNvSpPr/>
          <p:nvPr/>
        </p:nvSpPr>
        <p:spPr>
          <a:xfrm>
            <a:off x="445574" y="702863"/>
            <a:ext cx="3593026"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Recognise and Describe 3D Shapes</a:t>
            </a:r>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cxnSp>
        <p:nvCxnSpPr>
          <p:cNvPr id="68" name="Straight Connector 67"/>
          <p:cNvCxnSpPr/>
          <p:nvPr/>
        </p:nvCxnSpPr>
        <p:spPr>
          <a:xfrm>
            <a:off x="4058051"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180C806-FC04-4A3C-89C8-A631D0BF7F5C}"/>
              </a:ext>
            </a:extLst>
          </p:cNvPr>
          <p:cNvSpPr/>
          <p:nvPr/>
        </p:nvSpPr>
        <p:spPr>
          <a:xfrm>
            <a:off x="766118" y="1158657"/>
            <a:ext cx="7611763" cy="699404"/>
          </a:xfrm>
          <a:prstGeom prst="rect">
            <a:avLst/>
          </a:prstGeom>
          <a:noFill/>
          <a:ln w="28575">
            <a:noFill/>
          </a:ln>
        </p:spPr>
        <p:txBody>
          <a:bodyPr wrap="square" lIns="72000" tIns="72000" rIns="72000" bIns="72000">
            <a:spAutoFit/>
          </a:bodyPr>
          <a:lstStyle/>
          <a:p>
            <a:r>
              <a:rPr lang="en-GB" altLang="en-US" dirty="0"/>
              <a:t>A 3D shape has a square face.</a:t>
            </a:r>
          </a:p>
          <a:p>
            <a:r>
              <a:rPr lang="en-GB" altLang="en-US" dirty="0"/>
              <a:t>What shape could it be?</a:t>
            </a:r>
          </a:p>
        </p:txBody>
      </p:sp>
      <p:pic>
        <p:nvPicPr>
          <p:cNvPr id="27" name="Picture 26">
            <a:extLst>
              <a:ext uri="{FF2B5EF4-FFF2-40B4-BE49-F238E27FC236}">
                <a16:creationId xmlns:a16="http://schemas.microsoft.com/office/drawing/2014/main" id="{EB01A9AD-1D3B-46B9-9F13-AA44EFED9D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4398" y="2982098"/>
            <a:ext cx="1887690" cy="1790796"/>
          </a:xfrm>
          <a:prstGeom prst="rect">
            <a:avLst/>
          </a:prstGeom>
        </p:spPr>
      </p:pic>
      <p:pic>
        <p:nvPicPr>
          <p:cNvPr id="31" name="Picture 30">
            <a:extLst>
              <a:ext uri="{FF2B5EF4-FFF2-40B4-BE49-F238E27FC236}">
                <a16:creationId xmlns:a16="http://schemas.microsoft.com/office/drawing/2014/main" id="{0D86245D-80C3-4F14-86F7-BE423F0363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8828" y="2914117"/>
            <a:ext cx="2256937" cy="1854437"/>
          </a:xfrm>
          <a:prstGeom prst="rect">
            <a:avLst/>
          </a:prstGeom>
        </p:spPr>
      </p:pic>
      <p:sp>
        <p:nvSpPr>
          <p:cNvPr id="32" name="Rectangle 31">
            <a:extLst>
              <a:ext uri="{FF2B5EF4-FFF2-40B4-BE49-F238E27FC236}">
                <a16:creationId xmlns:a16="http://schemas.microsoft.com/office/drawing/2014/main" id="{ED260A6E-9A93-4CBB-9B6B-22CF4D087118}"/>
              </a:ext>
            </a:extLst>
          </p:cNvPr>
          <p:cNvSpPr/>
          <p:nvPr/>
        </p:nvSpPr>
        <p:spPr>
          <a:xfrm>
            <a:off x="1915858" y="4828265"/>
            <a:ext cx="857927" cy="369332"/>
          </a:xfrm>
          <a:prstGeom prst="rect">
            <a:avLst/>
          </a:prstGeom>
        </p:spPr>
        <p:txBody>
          <a:bodyPr wrap="none">
            <a:spAutoFit/>
          </a:bodyPr>
          <a:lstStyle/>
          <a:p>
            <a:r>
              <a:rPr lang="en-GB" dirty="0"/>
              <a:t>cuboid</a:t>
            </a:r>
          </a:p>
        </p:txBody>
      </p:sp>
      <p:sp>
        <p:nvSpPr>
          <p:cNvPr id="33" name="Rectangle 32">
            <a:extLst>
              <a:ext uri="{FF2B5EF4-FFF2-40B4-BE49-F238E27FC236}">
                <a16:creationId xmlns:a16="http://schemas.microsoft.com/office/drawing/2014/main" id="{AC588B8D-AF85-47BA-9FA4-8890385C8B17}"/>
              </a:ext>
            </a:extLst>
          </p:cNvPr>
          <p:cNvSpPr/>
          <p:nvPr/>
        </p:nvSpPr>
        <p:spPr>
          <a:xfrm>
            <a:off x="3996188" y="4828265"/>
            <a:ext cx="649537" cy="369332"/>
          </a:xfrm>
          <a:prstGeom prst="rect">
            <a:avLst/>
          </a:prstGeom>
        </p:spPr>
        <p:txBody>
          <a:bodyPr wrap="none">
            <a:spAutoFit/>
          </a:bodyPr>
          <a:lstStyle/>
          <a:p>
            <a:r>
              <a:rPr lang="en-GB" dirty="0"/>
              <a:t>cube</a:t>
            </a:r>
          </a:p>
        </p:txBody>
      </p:sp>
      <p:sp>
        <p:nvSpPr>
          <p:cNvPr id="35" name="Rectangle 34">
            <a:extLst>
              <a:ext uri="{FF2B5EF4-FFF2-40B4-BE49-F238E27FC236}">
                <a16:creationId xmlns:a16="http://schemas.microsoft.com/office/drawing/2014/main" id="{4147B478-AACE-453F-8D63-D3ADCE946BF7}"/>
              </a:ext>
            </a:extLst>
          </p:cNvPr>
          <p:cNvSpPr/>
          <p:nvPr/>
        </p:nvSpPr>
        <p:spPr>
          <a:xfrm>
            <a:off x="6232605" y="4828265"/>
            <a:ext cx="1678219" cy="646331"/>
          </a:xfrm>
          <a:prstGeom prst="rect">
            <a:avLst/>
          </a:prstGeom>
        </p:spPr>
        <p:txBody>
          <a:bodyPr wrap="square">
            <a:spAutoFit/>
          </a:bodyPr>
          <a:lstStyle/>
          <a:p>
            <a:pPr algn="ctr"/>
            <a:r>
              <a:rPr lang="en-GB" dirty="0"/>
              <a:t>square-based pyramid</a:t>
            </a:r>
          </a:p>
        </p:txBody>
      </p:sp>
      <p:pic>
        <p:nvPicPr>
          <p:cNvPr id="36" name="Picture 35">
            <a:extLst>
              <a:ext uri="{FF2B5EF4-FFF2-40B4-BE49-F238E27FC236}">
                <a16:creationId xmlns:a16="http://schemas.microsoft.com/office/drawing/2014/main" id="{8C34A2D4-E861-47CC-B857-D38E333C9A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8536" y="2703904"/>
            <a:ext cx="1876289" cy="1964079"/>
          </a:xfrm>
          <a:prstGeom prst="rect">
            <a:avLst/>
          </a:prstGeom>
        </p:spPr>
      </p:pic>
    </p:spTree>
    <p:extLst>
      <p:ext uri="{BB962C8B-B14F-4D97-AF65-F5344CB8AC3E}">
        <p14:creationId xmlns:p14="http://schemas.microsoft.com/office/powerpoint/2010/main" val="130900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5" name="Rectangle 74"/>
          <p:cNvSpPr/>
          <p:nvPr/>
        </p:nvSpPr>
        <p:spPr>
          <a:xfrm>
            <a:off x="4052535"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77" name="Straight Connector 76"/>
          <p:cNvCxnSpPr/>
          <p:nvPr/>
        </p:nvCxnSpPr>
        <p:spPr>
          <a:xfrm>
            <a:off x="4052535"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2A0E494-E996-4A96-9F22-C8B82BC6477C}"/>
              </a:ext>
            </a:extLst>
          </p:cNvPr>
          <p:cNvSpPr/>
          <p:nvPr/>
        </p:nvSpPr>
        <p:spPr>
          <a:xfrm>
            <a:off x="445574" y="702863"/>
            <a:ext cx="3593026"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Recognise and Describe 3D Shapes</a:t>
            </a:r>
          </a:p>
        </p:txBody>
      </p:sp>
      <p:sp>
        <p:nvSpPr>
          <p:cNvPr id="7" name="Rectangle 6">
            <a:extLst>
              <a:ext uri="{FF2B5EF4-FFF2-40B4-BE49-F238E27FC236}">
                <a16:creationId xmlns:a16="http://schemas.microsoft.com/office/drawing/2014/main" id="{1D987A04-B2DC-49B4-9EC0-B2EA587E4921}"/>
              </a:ext>
            </a:extLst>
          </p:cNvPr>
          <p:cNvSpPr/>
          <p:nvPr/>
        </p:nvSpPr>
        <p:spPr>
          <a:xfrm>
            <a:off x="766118" y="1158657"/>
            <a:ext cx="7611763" cy="422405"/>
          </a:xfrm>
          <a:prstGeom prst="rect">
            <a:avLst/>
          </a:prstGeom>
          <a:noFill/>
          <a:ln w="28575">
            <a:noFill/>
          </a:ln>
        </p:spPr>
        <p:txBody>
          <a:bodyPr wrap="square" lIns="72000" tIns="72000" rIns="72000" bIns="72000">
            <a:spAutoFit/>
          </a:bodyPr>
          <a:lstStyle/>
          <a:p>
            <a:r>
              <a:rPr lang="en-GB" altLang="en-US" dirty="0"/>
              <a:t>Which shape </a:t>
            </a:r>
            <a:r>
              <a:rPr lang="en-GB" altLang="en-US" b="1" dirty="0"/>
              <a:t>could</a:t>
            </a:r>
            <a:r>
              <a:rPr lang="en-GB" altLang="en-US" dirty="0"/>
              <a:t> be the odd one out?</a:t>
            </a:r>
          </a:p>
        </p:txBody>
      </p:sp>
      <p:pic>
        <p:nvPicPr>
          <p:cNvPr id="8" name="Picture 7">
            <a:extLst>
              <a:ext uri="{FF2B5EF4-FFF2-40B4-BE49-F238E27FC236}">
                <a16:creationId xmlns:a16="http://schemas.microsoft.com/office/drawing/2014/main" id="{EC05BEF7-E638-4FB0-9C01-BBA85EF9BB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279" y="2010343"/>
            <a:ext cx="1722348" cy="1415186"/>
          </a:xfrm>
          <a:prstGeom prst="rect">
            <a:avLst/>
          </a:prstGeom>
        </p:spPr>
      </p:pic>
      <p:pic>
        <p:nvPicPr>
          <p:cNvPr id="9" name="Picture 8">
            <a:extLst>
              <a:ext uri="{FF2B5EF4-FFF2-40B4-BE49-F238E27FC236}">
                <a16:creationId xmlns:a16="http://schemas.microsoft.com/office/drawing/2014/main" id="{170CBFF8-C4B9-4BB1-98E8-11C94D09DE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636" y="1862983"/>
            <a:ext cx="1726106" cy="1575093"/>
          </a:xfrm>
          <a:prstGeom prst="rect">
            <a:avLst/>
          </a:prstGeom>
        </p:spPr>
      </p:pic>
      <p:sp>
        <p:nvSpPr>
          <p:cNvPr id="11" name="Rectangle 10">
            <a:extLst>
              <a:ext uri="{FF2B5EF4-FFF2-40B4-BE49-F238E27FC236}">
                <a16:creationId xmlns:a16="http://schemas.microsoft.com/office/drawing/2014/main" id="{E0965641-4B52-45B3-9316-0EB1647B494F}"/>
              </a:ext>
            </a:extLst>
          </p:cNvPr>
          <p:cNvSpPr/>
          <p:nvPr/>
        </p:nvSpPr>
        <p:spPr>
          <a:xfrm>
            <a:off x="437744" y="4207685"/>
            <a:ext cx="8268511" cy="386054"/>
          </a:xfrm>
          <a:prstGeom prst="rect">
            <a:avLst/>
          </a:prstGeom>
          <a:solidFill>
            <a:srgbClr val="92D050"/>
          </a:solidFill>
          <a:ln>
            <a:noFill/>
          </a:ln>
        </p:spPr>
        <p:txBody>
          <a:bodyPr wrap="square" lIns="180000" tIns="36000" rIns="180000" bIns="72000" anchor="ctr">
            <a:spAutoFit/>
          </a:bodyPr>
          <a:lstStyle/>
          <a:p>
            <a:pPr algn="ctr"/>
            <a:r>
              <a:rPr lang="en-GB" altLang="en-US" spc="-30" dirty="0"/>
              <a:t>They could all be the odd one out!</a:t>
            </a:r>
          </a:p>
        </p:txBody>
      </p:sp>
      <p:sp>
        <p:nvSpPr>
          <p:cNvPr id="2" name="Rectangle 1">
            <a:extLst>
              <a:ext uri="{FF2B5EF4-FFF2-40B4-BE49-F238E27FC236}">
                <a16:creationId xmlns:a16="http://schemas.microsoft.com/office/drawing/2014/main" id="{1DC6F0DF-A0EB-4847-BD33-AEFB690D40E2}"/>
              </a:ext>
            </a:extLst>
          </p:cNvPr>
          <p:cNvSpPr/>
          <p:nvPr/>
        </p:nvSpPr>
        <p:spPr>
          <a:xfrm>
            <a:off x="774165" y="4815959"/>
            <a:ext cx="4086375" cy="369332"/>
          </a:xfrm>
          <a:prstGeom prst="rect">
            <a:avLst/>
          </a:prstGeom>
        </p:spPr>
        <p:txBody>
          <a:bodyPr wrap="none">
            <a:spAutoFit/>
          </a:bodyPr>
          <a:lstStyle/>
          <a:p>
            <a:pPr marL="285750" indent="-285750">
              <a:buFont typeface="Wingdings" panose="05000000000000000000" pitchFamily="2" charset="2"/>
              <a:buChar char="ü"/>
            </a:pPr>
            <a:r>
              <a:rPr lang="en-GB" dirty="0"/>
              <a:t>The square has no triangular faces.</a:t>
            </a:r>
          </a:p>
        </p:txBody>
      </p:sp>
      <p:sp>
        <p:nvSpPr>
          <p:cNvPr id="3" name="Rectangle 2">
            <a:extLst>
              <a:ext uri="{FF2B5EF4-FFF2-40B4-BE49-F238E27FC236}">
                <a16:creationId xmlns:a16="http://schemas.microsoft.com/office/drawing/2014/main" id="{040DD490-D856-4C7B-8727-0EE220AC2A9E}"/>
              </a:ext>
            </a:extLst>
          </p:cNvPr>
          <p:cNvSpPr/>
          <p:nvPr/>
        </p:nvSpPr>
        <p:spPr>
          <a:xfrm>
            <a:off x="774165" y="5269339"/>
            <a:ext cx="7540625" cy="369332"/>
          </a:xfrm>
          <a:prstGeom prst="rect">
            <a:avLst/>
          </a:prstGeom>
        </p:spPr>
        <p:txBody>
          <a:bodyPr wrap="square">
            <a:spAutoFit/>
          </a:bodyPr>
          <a:lstStyle/>
          <a:p>
            <a:pPr marL="285750" indent="-285750">
              <a:buFont typeface="Wingdings" panose="05000000000000000000" pitchFamily="2" charset="2"/>
              <a:buChar char="ü"/>
            </a:pPr>
            <a:r>
              <a:rPr lang="en-GB" dirty="0"/>
              <a:t>The triangular-based pyramid (tetrahedron) has no square faces.</a:t>
            </a:r>
          </a:p>
        </p:txBody>
      </p:sp>
      <p:sp>
        <p:nvSpPr>
          <p:cNvPr id="4" name="Rectangle 3">
            <a:extLst>
              <a:ext uri="{FF2B5EF4-FFF2-40B4-BE49-F238E27FC236}">
                <a16:creationId xmlns:a16="http://schemas.microsoft.com/office/drawing/2014/main" id="{07DDAEBA-BE33-4439-AED2-039513F52432}"/>
              </a:ext>
            </a:extLst>
          </p:cNvPr>
          <p:cNvSpPr/>
          <p:nvPr/>
        </p:nvSpPr>
        <p:spPr>
          <a:xfrm>
            <a:off x="774165" y="5722719"/>
            <a:ext cx="7521575" cy="369332"/>
          </a:xfrm>
          <a:prstGeom prst="rect">
            <a:avLst/>
          </a:prstGeom>
        </p:spPr>
        <p:txBody>
          <a:bodyPr wrap="square">
            <a:spAutoFit/>
          </a:bodyPr>
          <a:lstStyle/>
          <a:p>
            <a:pPr marL="285750" indent="-285750">
              <a:buFont typeface="Wingdings" panose="05000000000000000000" pitchFamily="2" charset="2"/>
              <a:buChar char="ü"/>
            </a:pPr>
            <a:r>
              <a:rPr lang="en-GB" dirty="0"/>
              <a:t>The square-based pyramid’s faces are two different shapes.</a:t>
            </a:r>
          </a:p>
        </p:txBody>
      </p:sp>
      <p:sp>
        <p:nvSpPr>
          <p:cNvPr id="15" name="Rectangle 14">
            <a:extLst>
              <a:ext uri="{FF2B5EF4-FFF2-40B4-BE49-F238E27FC236}">
                <a16:creationId xmlns:a16="http://schemas.microsoft.com/office/drawing/2014/main" id="{FF7CB292-025A-4464-A925-6956E09B3BB1}"/>
              </a:ext>
            </a:extLst>
          </p:cNvPr>
          <p:cNvSpPr/>
          <p:nvPr/>
        </p:nvSpPr>
        <p:spPr>
          <a:xfrm>
            <a:off x="955675" y="3447140"/>
            <a:ext cx="1549400" cy="646331"/>
          </a:xfrm>
          <a:prstGeom prst="rect">
            <a:avLst/>
          </a:prstGeom>
        </p:spPr>
        <p:txBody>
          <a:bodyPr wrap="square">
            <a:spAutoFit/>
          </a:bodyPr>
          <a:lstStyle/>
          <a:p>
            <a:pPr algn="ctr"/>
            <a:r>
              <a:rPr lang="en-GB" dirty="0"/>
              <a:t>pyramid (tetrahedron)</a:t>
            </a:r>
          </a:p>
        </p:txBody>
      </p:sp>
      <p:sp>
        <p:nvSpPr>
          <p:cNvPr id="16" name="Rectangle 15">
            <a:extLst>
              <a:ext uri="{FF2B5EF4-FFF2-40B4-BE49-F238E27FC236}">
                <a16:creationId xmlns:a16="http://schemas.microsoft.com/office/drawing/2014/main" id="{005E0147-5C90-45E7-A8EA-86181222C02E}"/>
              </a:ext>
            </a:extLst>
          </p:cNvPr>
          <p:cNvSpPr/>
          <p:nvPr/>
        </p:nvSpPr>
        <p:spPr>
          <a:xfrm>
            <a:off x="3970088" y="3447140"/>
            <a:ext cx="649537" cy="369332"/>
          </a:xfrm>
          <a:prstGeom prst="rect">
            <a:avLst/>
          </a:prstGeom>
        </p:spPr>
        <p:txBody>
          <a:bodyPr wrap="none">
            <a:spAutoFit/>
          </a:bodyPr>
          <a:lstStyle/>
          <a:p>
            <a:r>
              <a:rPr lang="en-GB" dirty="0"/>
              <a:t>cube</a:t>
            </a:r>
          </a:p>
        </p:txBody>
      </p:sp>
      <p:sp>
        <p:nvSpPr>
          <p:cNvPr id="17" name="Rectangle 16">
            <a:extLst>
              <a:ext uri="{FF2B5EF4-FFF2-40B4-BE49-F238E27FC236}">
                <a16:creationId xmlns:a16="http://schemas.microsoft.com/office/drawing/2014/main" id="{BAC2C4F8-DB6D-4DB2-B113-D4BAC161935A}"/>
              </a:ext>
            </a:extLst>
          </p:cNvPr>
          <p:cNvSpPr/>
          <p:nvPr/>
        </p:nvSpPr>
        <p:spPr>
          <a:xfrm>
            <a:off x="6270705" y="3447140"/>
            <a:ext cx="1678219" cy="646331"/>
          </a:xfrm>
          <a:prstGeom prst="rect">
            <a:avLst/>
          </a:prstGeom>
        </p:spPr>
        <p:txBody>
          <a:bodyPr wrap="square">
            <a:spAutoFit/>
          </a:bodyPr>
          <a:lstStyle/>
          <a:p>
            <a:pPr algn="ctr"/>
            <a:r>
              <a:rPr lang="en-GB" dirty="0"/>
              <a:t>square-based pyramid</a:t>
            </a:r>
          </a:p>
        </p:txBody>
      </p:sp>
      <p:pic>
        <p:nvPicPr>
          <p:cNvPr id="18" name="Picture 17">
            <a:extLst>
              <a:ext uri="{FF2B5EF4-FFF2-40B4-BE49-F238E27FC236}">
                <a16:creationId xmlns:a16="http://schemas.microsoft.com/office/drawing/2014/main" id="{AA038058-F2E6-4B6C-901B-2DE3DD074D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936" y="1762125"/>
            <a:ext cx="1592369" cy="1666875"/>
          </a:xfrm>
          <a:prstGeom prst="rect">
            <a:avLst/>
          </a:prstGeom>
        </p:spPr>
      </p:pic>
    </p:spTree>
    <p:extLst>
      <p:ext uri="{BB962C8B-B14F-4D97-AF65-F5344CB8AC3E}">
        <p14:creationId xmlns:p14="http://schemas.microsoft.com/office/powerpoint/2010/main" val="419513633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54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4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54000">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3" grpId="0"/>
          <p:bldP spid="4"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6118" y="2743200"/>
            <a:ext cx="5341605" cy="336613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 </a:t>
            </a:r>
            <a:endParaRPr lang="en-GB" dirty="0"/>
          </a:p>
        </p:txBody>
      </p:sp>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5" name="Rectangle 74"/>
          <p:cNvSpPr/>
          <p:nvPr/>
        </p:nvSpPr>
        <p:spPr>
          <a:xfrm>
            <a:off x="4052535"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77" name="Straight Connector 76"/>
          <p:cNvCxnSpPr/>
          <p:nvPr/>
        </p:nvCxnSpPr>
        <p:spPr>
          <a:xfrm>
            <a:off x="4052535"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2A0E494-E996-4A96-9F22-C8B82BC6477C}"/>
              </a:ext>
            </a:extLst>
          </p:cNvPr>
          <p:cNvSpPr/>
          <p:nvPr/>
        </p:nvSpPr>
        <p:spPr>
          <a:xfrm>
            <a:off x="445574" y="702863"/>
            <a:ext cx="3593026"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Recognise and Describe 3D Shapes</a:t>
            </a:r>
          </a:p>
        </p:txBody>
      </p:sp>
      <p:sp>
        <p:nvSpPr>
          <p:cNvPr id="7" name="Rectangle 6">
            <a:extLst>
              <a:ext uri="{FF2B5EF4-FFF2-40B4-BE49-F238E27FC236}">
                <a16:creationId xmlns:a16="http://schemas.microsoft.com/office/drawing/2014/main" id="{1D987A04-B2DC-49B4-9EC0-B2EA587E4921}"/>
              </a:ext>
            </a:extLst>
          </p:cNvPr>
          <p:cNvSpPr/>
          <p:nvPr/>
        </p:nvSpPr>
        <p:spPr>
          <a:xfrm>
            <a:off x="766118" y="1158657"/>
            <a:ext cx="7611763" cy="699404"/>
          </a:xfrm>
          <a:prstGeom prst="rect">
            <a:avLst/>
          </a:prstGeom>
          <a:noFill/>
          <a:ln w="28575">
            <a:noFill/>
          </a:ln>
        </p:spPr>
        <p:txBody>
          <a:bodyPr wrap="square" lIns="72000" tIns="72000" rIns="72000" bIns="72000">
            <a:spAutoFit/>
          </a:bodyPr>
          <a:lstStyle/>
          <a:p>
            <a:r>
              <a:rPr lang="en-GB" altLang="en-US" dirty="0" smtClean="0"/>
              <a:t>Jay thinks that the cylinder cannot be placed in this Venn diagram.</a:t>
            </a:r>
          </a:p>
          <a:p>
            <a:r>
              <a:rPr lang="en-GB" altLang="en-US" dirty="0" smtClean="0"/>
              <a:t>Is she correct? Click </a:t>
            </a:r>
            <a:r>
              <a:rPr lang="en-GB" altLang="en-US" dirty="0"/>
              <a:t>on the shapes to sort.</a:t>
            </a:r>
          </a:p>
        </p:txBody>
      </p:sp>
      <p:grpSp>
        <p:nvGrpSpPr>
          <p:cNvPr id="3" name="Group 2"/>
          <p:cNvGrpSpPr/>
          <p:nvPr/>
        </p:nvGrpSpPr>
        <p:grpSpPr>
          <a:xfrm>
            <a:off x="1410197" y="2977901"/>
            <a:ext cx="4076892" cy="2431407"/>
            <a:chOff x="993775" y="3241046"/>
            <a:chExt cx="7146925" cy="2314575"/>
          </a:xfrm>
        </p:grpSpPr>
        <p:sp>
          <p:nvSpPr>
            <p:cNvPr id="5" name="Oval 4">
              <a:extLst>
                <a:ext uri="{FF2B5EF4-FFF2-40B4-BE49-F238E27FC236}">
                  <a16:creationId xmlns:a16="http://schemas.microsoft.com/office/drawing/2014/main" id="{11526AEB-CACB-4A36-873B-FF8C01B940EF}"/>
                </a:ext>
              </a:extLst>
            </p:cNvPr>
            <p:cNvSpPr/>
            <p:nvPr/>
          </p:nvSpPr>
          <p:spPr>
            <a:xfrm>
              <a:off x="993775" y="3241046"/>
              <a:ext cx="4502150" cy="231457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AE2AA5C7-6E2D-44B8-97EA-245DFEF7B699}"/>
                </a:ext>
              </a:extLst>
            </p:cNvPr>
            <p:cNvSpPr/>
            <p:nvPr/>
          </p:nvSpPr>
          <p:spPr>
            <a:xfrm>
              <a:off x="3638550" y="3241046"/>
              <a:ext cx="4502150" cy="231457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9">
            <a:extLst>
              <a:ext uri="{FF2B5EF4-FFF2-40B4-BE49-F238E27FC236}">
                <a16:creationId xmlns:a16="http://schemas.microsoft.com/office/drawing/2014/main" id="{02D22181-68B7-4F21-8B61-AD3F71C2A1A5}"/>
              </a:ext>
            </a:extLst>
          </p:cNvPr>
          <p:cNvSpPr/>
          <p:nvPr/>
        </p:nvSpPr>
        <p:spPr>
          <a:xfrm>
            <a:off x="1996311" y="5432399"/>
            <a:ext cx="1435008" cy="584775"/>
          </a:xfrm>
          <a:prstGeom prst="rect">
            <a:avLst/>
          </a:prstGeom>
        </p:spPr>
        <p:txBody>
          <a:bodyPr wrap="none">
            <a:spAutoFit/>
          </a:bodyPr>
          <a:lstStyle/>
          <a:p>
            <a:pPr algn="ctr"/>
            <a:r>
              <a:rPr lang="en-GB" sz="1600" b="1" dirty="0"/>
              <a:t>Has 6 or </a:t>
            </a:r>
            <a:r>
              <a:rPr lang="en-GB" sz="1600" b="1" dirty="0" smtClean="0"/>
              <a:t/>
            </a:r>
            <a:br>
              <a:rPr lang="en-GB" sz="1600" b="1" dirty="0" smtClean="0"/>
            </a:br>
            <a:r>
              <a:rPr lang="en-GB" sz="1600" b="1" dirty="0" smtClean="0"/>
              <a:t>more </a:t>
            </a:r>
            <a:r>
              <a:rPr lang="en-GB" sz="1600" b="1" dirty="0"/>
              <a:t>vertices</a:t>
            </a:r>
          </a:p>
        </p:txBody>
      </p:sp>
      <p:sp>
        <p:nvSpPr>
          <p:cNvPr id="12" name="Rectangle 11">
            <a:extLst>
              <a:ext uri="{FF2B5EF4-FFF2-40B4-BE49-F238E27FC236}">
                <a16:creationId xmlns:a16="http://schemas.microsoft.com/office/drawing/2014/main" id="{6D71032B-262C-4F10-A601-1648DD78DAF9}"/>
              </a:ext>
            </a:extLst>
          </p:cNvPr>
          <p:cNvSpPr/>
          <p:nvPr/>
        </p:nvSpPr>
        <p:spPr>
          <a:xfrm>
            <a:off x="3576852" y="5432399"/>
            <a:ext cx="1252266" cy="584775"/>
          </a:xfrm>
          <a:prstGeom prst="rect">
            <a:avLst/>
          </a:prstGeom>
        </p:spPr>
        <p:txBody>
          <a:bodyPr wrap="none">
            <a:spAutoFit/>
          </a:bodyPr>
          <a:lstStyle/>
          <a:p>
            <a:pPr algn="ctr"/>
            <a:r>
              <a:rPr lang="en-GB" sz="1600" b="1" dirty="0"/>
              <a:t>Has a </a:t>
            </a:r>
            <a:r>
              <a:rPr lang="en-GB" sz="1600" b="1" dirty="0" smtClean="0"/>
              <a:t/>
            </a:r>
            <a:br>
              <a:rPr lang="en-GB" sz="1600" b="1" dirty="0" smtClean="0"/>
            </a:br>
            <a:r>
              <a:rPr lang="en-GB" sz="1600" b="1" dirty="0" smtClean="0"/>
              <a:t>square </a:t>
            </a:r>
            <a:r>
              <a:rPr lang="en-GB" sz="1600" b="1" dirty="0"/>
              <a:t>face</a:t>
            </a:r>
          </a:p>
        </p:txBody>
      </p:sp>
      <p:pic>
        <p:nvPicPr>
          <p:cNvPr id="32" name="Picture 31">
            <a:extLst>
              <a:ext uri="{FF2B5EF4-FFF2-40B4-BE49-F238E27FC236}">
                <a16:creationId xmlns:a16="http://schemas.microsoft.com/office/drawing/2014/main" id="{D8AC07FB-2DC8-4C4D-9943-4622BE2A23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0828" y="2741096"/>
            <a:ext cx="825669" cy="864300"/>
          </a:xfrm>
          <a:prstGeom prst="rect">
            <a:avLst/>
          </a:prstGeom>
        </p:spPr>
      </p:pic>
      <p:pic>
        <p:nvPicPr>
          <p:cNvPr id="36" name="Picture 35">
            <a:extLst>
              <a:ext uri="{FF2B5EF4-FFF2-40B4-BE49-F238E27FC236}">
                <a16:creationId xmlns:a16="http://schemas.microsoft.com/office/drawing/2014/main" id="{227F77E8-35B2-45CD-94D2-5FF815777B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2416" y="3799523"/>
            <a:ext cx="1082492" cy="668356"/>
          </a:xfrm>
          <a:prstGeom prst="rect">
            <a:avLst/>
          </a:prstGeom>
        </p:spPr>
      </p:pic>
      <p:pic>
        <p:nvPicPr>
          <p:cNvPr id="37" name="Picture 36">
            <a:extLst>
              <a:ext uri="{FF2B5EF4-FFF2-40B4-BE49-F238E27FC236}">
                <a16:creationId xmlns:a16="http://schemas.microsoft.com/office/drawing/2014/main" id="{A40B60CF-BCED-47F3-AEF0-F071B1D02B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1516" y="5395057"/>
            <a:ext cx="420215" cy="656639"/>
          </a:xfrm>
          <a:prstGeom prst="rect">
            <a:avLst/>
          </a:prstGeom>
        </p:spPr>
      </p:pic>
      <p:pic>
        <p:nvPicPr>
          <p:cNvPr id="38" name="Picture 37">
            <a:extLst>
              <a:ext uri="{FF2B5EF4-FFF2-40B4-BE49-F238E27FC236}">
                <a16:creationId xmlns:a16="http://schemas.microsoft.com/office/drawing/2014/main" id="{7B2425E6-551D-43E1-8175-6EA419D004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10513" y="4708372"/>
            <a:ext cx="686298" cy="563904"/>
          </a:xfrm>
          <a:prstGeom prst="rect">
            <a:avLst/>
          </a:prstGeom>
        </p:spPr>
      </p:pic>
      <p:sp>
        <p:nvSpPr>
          <p:cNvPr id="8" name="Rectangle 7"/>
          <p:cNvSpPr/>
          <p:nvPr/>
        </p:nvSpPr>
        <p:spPr>
          <a:xfrm>
            <a:off x="7140153" y="2912298"/>
            <a:ext cx="1237728" cy="523220"/>
          </a:xfrm>
          <a:prstGeom prst="rect">
            <a:avLst/>
          </a:prstGeom>
        </p:spPr>
        <p:txBody>
          <a:bodyPr wrap="square">
            <a:spAutoFit/>
          </a:bodyPr>
          <a:lstStyle/>
          <a:p>
            <a:pPr algn="ctr"/>
            <a:r>
              <a:rPr lang="en-GB" sz="1400" dirty="0"/>
              <a:t>square-based pyramid</a:t>
            </a:r>
          </a:p>
        </p:txBody>
      </p:sp>
      <p:sp>
        <p:nvSpPr>
          <p:cNvPr id="9" name="Rectangle 8"/>
          <p:cNvSpPr/>
          <p:nvPr/>
        </p:nvSpPr>
        <p:spPr>
          <a:xfrm>
            <a:off x="7294908" y="3872091"/>
            <a:ext cx="1082973" cy="523220"/>
          </a:xfrm>
          <a:prstGeom prst="rect">
            <a:avLst/>
          </a:prstGeom>
        </p:spPr>
        <p:txBody>
          <a:bodyPr wrap="square">
            <a:spAutoFit/>
          </a:bodyPr>
          <a:lstStyle/>
          <a:p>
            <a:pPr algn="ctr"/>
            <a:r>
              <a:rPr lang="en-GB" sz="1400" dirty="0"/>
              <a:t>pentagonal prism</a:t>
            </a:r>
          </a:p>
        </p:txBody>
      </p:sp>
      <p:sp>
        <p:nvSpPr>
          <p:cNvPr id="11" name="Rectangle 10"/>
          <p:cNvSpPr/>
          <p:nvPr/>
        </p:nvSpPr>
        <p:spPr>
          <a:xfrm>
            <a:off x="7284439" y="5569487"/>
            <a:ext cx="1093442" cy="307777"/>
          </a:xfrm>
          <a:prstGeom prst="rect">
            <a:avLst/>
          </a:prstGeom>
        </p:spPr>
        <p:txBody>
          <a:bodyPr wrap="square">
            <a:spAutoFit/>
          </a:bodyPr>
          <a:lstStyle/>
          <a:p>
            <a:pPr algn="ctr"/>
            <a:r>
              <a:rPr lang="en-GB" sz="1400" dirty="0"/>
              <a:t>cylinder</a:t>
            </a:r>
          </a:p>
        </p:txBody>
      </p:sp>
      <p:sp>
        <p:nvSpPr>
          <p:cNvPr id="14" name="Rectangle 13"/>
          <p:cNvSpPr/>
          <p:nvPr/>
        </p:nvSpPr>
        <p:spPr>
          <a:xfrm>
            <a:off x="7294908" y="4837456"/>
            <a:ext cx="1082973" cy="307777"/>
          </a:xfrm>
          <a:prstGeom prst="rect">
            <a:avLst/>
          </a:prstGeom>
        </p:spPr>
        <p:txBody>
          <a:bodyPr wrap="square">
            <a:spAutoFit/>
          </a:bodyPr>
          <a:lstStyle/>
          <a:p>
            <a:pPr algn="ctr"/>
            <a:r>
              <a:rPr lang="en-GB" sz="1400" dirty="0"/>
              <a:t>cube</a:t>
            </a:r>
          </a:p>
        </p:txBody>
      </p:sp>
      <p:sp>
        <p:nvSpPr>
          <p:cNvPr id="15" name="TextBox 14"/>
          <p:cNvSpPr txBox="1"/>
          <p:nvPr/>
        </p:nvSpPr>
        <p:spPr>
          <a:xfrm>
            <a:off x="755651" y="1935723"/>
            <a:ext cx="7632700" cy="646331"/>
          </a:xfrm>
          <a:prstGeom prst="rect">
            <a:avLst/>
          </a:prstGeom>
          <a:solidFill>
            <a:schemeClr val="bg1"/>
          </a:solidFill>
          <a:ln w="28575">
            <a:solidFill>
              <a:srgbClr val="92D050"/>
            </a:solidFill>
          </a:ln>
        </p:spPr>
        <p:txBody>
          <a:bodyPr wrap="square" rtlCol="0">
            <a:spAutoFit/>
          </a:bodyPr>
          <a:lstStyle/>
          <a:p>
            <a:r>
              <a:rPr lang="en-GB" dirty="0" smtClean="0"/>
              <a:t>The cylinder does not have 6 or more vertices or a square face so it should not go inside either of the hoops. It goes inside the rectangle.</a:t>
            </a:r>
            <a:endParaRPr lang="en-GB" dirty="0"/>
          </a:p>
        </p:txBody>
      </p:sp>
      <p:sp>
        <p:nvSpPr>
          <p:cNvPr id="4" name="Rectangle 3"/>
          <p:cNvSpPr/>
          <p:nvPr/>
        </p:nvSpPr>
        <p:spPr>
          <a:xfrm>
            <a:off x="6212416" y="2740990"/>
            <a:ext cx="2175934" cy="1477328"/>
          </a:xfrm>
          <a:prstGeom prst="rect">
            <a:avLst/>
          </a:prstGeom>
        </p:spPr>
        <p:txBody>
          <a:bodyPr wrap="square">
            <a:spAutoFit/>
          </a:bodyPr>
          <a:lstStyle/>
          <a:p>
            <a:r>
              <a:rPr lang="en-GB" altLang="en-US" dirty="0" smtClean="0"/>
              <a:t>Can you think of a different 3D shape that would go in the centre of the diagram?</a:t>
            </a:r>
            <a:endParaRPr lang="en-GB" dirty="0"/>
          </a:p>
        </p:txBody>
      </p:sp>
    </p:spTree>
    <p:extLst>
      <p:ext uri="{BB962C8B-B14F-4D97-AF65-F5344CB8AC3E}">
        <p14:creationId xmlns:p14="http://schemas.microsoft.com/office/powerpoint/2010/main" val="19097748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1.48148E-6 L -0.23854 0.0882 " pathEditMode="relative" rAng="0" ptsTypes="AA">
                                      <p:cBhvr>
                                        <p:cTn id="6" dur="1000" fill="hold"/>
                                        <p:tgtEl>
                                          <p:spTgt spid="32"/>
                                        </p:tgtEl>
                                        <p:attrNameLst>
                                          <p:attrName>ppt_x</p:attrName>
                                          <p:attrName>ppt_y</p:attrName>
                                        </p:attrNameLst>
                                      </p:cBhvr>
                                      <p:rCtr x="-11927" y="4398"/>
                                    </p:animMotion>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 restart="whenNotActive" fill="hold" evtFilter="cancelBubble" nodeType="interactiveSeq">
                <p:stCondLst>
                  <p:cond evt="onClick" delay="0">
                    <p:tgtEl>
                      <p:spTgt spid="36"/>
                    </p:tgtEl>
                  </p:cond>
                </p:stCondLst>
                <p:endSync evt="end" delay="0">
                  <p:rtn val="all"/>
                </p:endSync>
                <p:childTnLst>
                  <p:par>
                    <p:cTn id="10" fill="hold">
                      <p:stCondLst>
                        <p:cond delay="0"/>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1.66667E-6 3.7037E-6 L -0.49878 0.04768 " pathEditMode="relative" rAng="0" ptsTypes="AA">
                                      <p:cBhvr>
                                        <p:cTn id="13" dur="1000" fill="hold"/>
                                        <p:tgtEl>
                                          <p:spTgt spid="36"/>
                                        </p:tgtEl>
                                        <p:attrNameLst>
                                          <p:attrName>ppt_x</p:attrName>
                                          <p:attrName>ppt_y</p:attrName>
                                        </p:attrNameLst>
                                      </p:cBhvr>
                                      <p:rCtr x="-24948" y="2384"/>
                                    </p:animMotion>
                                  </p:childTnLst>
                                </p:cTn>
                              </p:par>
                              <p:par>
                                <p:cTn id="14" presetID="1" presetClass="exit"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6" restart="whenNotActive" fill="hold" evtFilter="cancelBubble" nodeType="interactiveSeq">
                <p:stCondLst>
                  <p:cond evt="onClick" delay="0">
                    <p:tgtEl>
                      <p:spTgt spid="37"/>
                    </p:tgtEl>
                  </p:cond>
                </p:stCondLst>
                <p:endSync evt="end" delay="0">
                  <p:rtn val="all"/>
                </p:endSync>
                <p:childTnLst>
                  <p:par>
                    <p:cTn id="17" fill="hold">
                      <p:stCondLst>
                        <p:cond delay="0"/>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4.16667E-6 -7.40741E-7 L -0.10052 -0.27708 " pathEditMode="relative" rAng="0" ptsTypes="AA">
                                      <p:cBhvr>
                                        <p:cTn id="20" dur="1000" fill="hold"/>
                                        <p:tgtEl>
                                          <p:spTgt spid="37"/>
                                        </p:tgtEl>
                                        <p:attrNameLst>
                                          <p:attrName>ppt_x</p:attrName>
                                          <p:attrName>ppt_y</p:attrName>
                                        </p:attrNameLst>
                                      </p:cBhvr>
                                      <p:rCtr x="-5035" y="-13866"/>
                                    </p:animMotion>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nextCondLst>
                <p:cond evt="onClick" delay="0">
                  <p:tgtEl>
                    <p:spTgt spid="37"/>
                  </p:tgtEl>
                </p:cond>
              </p:nextCondLst>
            </p:seq>
            <p:seq concurrent="1" nextAc="seek">
              <p:cTn id="29" restart="whenNotActive" fill="hold" evtFilter="cancelBubble" nodeType="interactiveSeq">
                <p:stCondLst>
                  <p:cond evt="onClick" delay="0">
                    <p:tgtEl>
                      <p:spTgt spid="38"/>
                    </p:tgtEl>
                  </p:cond>
                </p:stCondLst>
                <p:endSync evt="end" delay="0">
                  <p:rtn val="all"/>
                </p:endSync>
                <p:childTnLst>
                  <p:par>
                    <p:cTn id="30" fill="hold">
                      <p:stCondLst>
                        <p:cond delay="0"/>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1.66667E-6 3.7037E-6 L -0.36371 -0.12686 " pathEditMode="relative" rAng="0" ptsTypes="AA">
                                      <p:cBhvr>
                                        <p:cTn id="33" dur="1000" fill="hold"/>
                                        <p:tgtEl>
                                          <p:spTgt spid="38"/>
                                        </p:tgtEl>
                                        <p:attrNameLst>
                                          <p:attrName>ppt_x</p:attrName>
                                          <p:attrName>ppt_y</p:attrName>
                                        </p:attrNameLst>
                                      </p:cBhvr>
                                      <p:rCtr x="-18194" y="-6343"/>
                                    </p:animMotion>
                                  </p:childTnLst>
                                </p:cTn>
                              </p:par>
                              <p:par>
                                <p:cTn id="34" presetID="1" presetClass="exit"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8" grpId="0"/>
      <p:bldP spid="9" grpId="0"/>
      <p:bldP spid="11" grpId="0"/>
      <p:bldP spid="14" grpId="0"/>
      <p:bldP spid="1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650" y="1822827"/>
            <a:ext cx="7632700" cy="4269997"/>
          </a:xfrm>
          <a:prstGeom prst="rect">
            <a:avLst/>
          </a:prstGeom>
          <a:solidFill>
            <a:srgbClr val="034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sp>
        <p:nvSpPr>
          <p:cNvPr id="6" name="Rectangle 5"/>
          <p:cNvSpPr/>
          <p:nvPr/>
        </p:nvSpPr>
        <p:spPr>
          <a:xfrm>
            <a:off x="445574" y="702863"/>
            <a:ext cx="3647862"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Recognise and Describe 3D Shapes</a:t>
            </a:r>
          </a:p>
        </p:txBody>
      </p:sp>
      <p:sp>
        <p:nvSpPr>
          <p:cNvPr id="11" name="Rectangle 10">
            <a:extLst>
              <a:ext uri="{FF2B5EF4-FFF2-40B4-BE49-F238E27FC236}">
                <a16:creationId xmlns:a16="http://schemas.microsoft.com/office/drawing/2014/main" id="{FBC5141D-7D3F-42E0-AA35-8FB7FD809938}"/>
              </a:ext>
            </a:extLst>
          </p:cNvPr>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3E3B831B-0AC7-412F-9190-08F14108D5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13" name="Picture 12">
            <a:extLst>
              <a:ext uri="{FF2B5EF4-FFF2-40B4-BE49-F238E27FC236}">
                <a16:creationId xmlns:a16="http://schemas.microsoft.com/office/drawing/2014/main" id="{DEFC50DD-D66A-40D0-8CFE-DF75A2005F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598"/>
          <a:stretch/>
        </p:blipFill>
        <p:spPr>
          <a:xfrm rot="1560000">
            <a:off x="2555774" y="2899136"/>
            <a:ext cx="720000" cy="2060728"/>
          </a:xfrm>
          <a:prstGeom prst="rect">
            <a:avLst/>
          </a:prstGeom>
          <a:effectLst/>
        </p:spPr>
      </p:pic>
      <p:pic>
        <p:nvPicPr>
          <p:cNvPr id="14" name="Picture 13">
            <a:extLst>
              <a:ext uri="{FF2B5EF4-FFF2-40B4-BE49-F238E27FC236}">
                <a16:creationId xmlns:a16="http://schemas.microsoft.com/office/drawing/2014/main" id="{F66D5721-3177-46D7-92B8-B6ED983AB2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39" t="3722" r="4023" b="36956"/>
          <a:stretch/>
        </p:blipFill>
        <p:spPr>
          <a:xfrm rot="1632851">
            <a:off x="1147669" y="2283613"/>
            <a:ext cx="1440000" cy="1310890"/>
          </a:xfrm>
          <a:prstGeom prst="rect">
            <a:avLst/>
          </a:prstGeom>
        </p:spPr>
      </p:pic>
      <p:pic>
        <p:nvPicPr>
          <p:cNvPr id="15" name="Boy Writing">
            <a:extLst>
              <a:ext uri="{FF2B5EF4-FFF2-40B4-BE49-F238E27FC236}">
                <a16:creationId xmlns:a16="http://schemas.microsoft.com/office/drawing/2014/main" id="{D70723F8-A621-42CE-974F-487D96D226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 t="622" r="32362"/>
          <a:stretch/>
        </p:blipFill>
        <p:spPr>
          <a:xfrm>
            <a:off x="755648" y="1928692"/>
            <a:ext cx="4038155" cy="4164130"/>
          </a:xfrm>
          <a:prstGeom prst="rect">
            <a:avLst/>
          </a:prstGeom>
        </p:spPr>
      </p:pic>
      <p:pic>
        <p:nvPicPr>
          <p:cNvPr id="16" name="Picture 15">
            <a:extLst>
              <a:ext uri="{FF2B5EF4-FFF2-40B4-BE49-F238E27FC236}">
                <a16:creationId xmlns:a16="http://schemas.microsoft.com/office/drawing/2014/main" id="{D599B6F7-6116-4A1B-9C54-63B0AAF705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8879" y="1931350"/>
            <a:ext cx="2876911" cy="4067798"/>
          </a:xfrm>
          <a:prstGeom prst="rect">
            <a:avLst/>
          </a:prstGeom>
          <a:effectLst>
            <a:outerShdw blurRad="50800" sx="101000" sy="101000" algn="ctr" rotWithShape="0">
              <a:schemeClr val="tx1">
                <a:alpha val="20000"/>
              </a:schemeClr>
            </a:outerShdw>
          </a:effectLst>
        </p:spPr>
      </p:pic>
      <p:pic>
        <p:nvPicPr>
          <p:cNvPr id="3" name="Picture 2">
            <a:extLst>
              <a:ext uri="{FF2B5EF4-FFF2-40B4-BE49-F238E27FC236}">
                <a16:creationId xmlns:a16="http://schemas.microsoft.com/office/drawing/2014/main" id="{444BEE4E-389C-416A-9599-42D7904722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4397" y="1931350"/>
            <a:ext cx="2875752" cy="4067798"/>
          </a:xfrm>
          <a:prstGeom prst="rect">
            <a:avLst/>
          </a:prstGeom>
          <a:effectLst>
            <a:outerShdw blurRad="50800" sx="101000" sy="101000" algn="ctr" rotWithShape="0">
              <a:schemeClr val="tx1">
                <a:alpha val="20000"/>
              </a:schemeClr>
            </a:outerShdw>
          </a:effectLst>
        </p:spPr>
      </p:pic>
    </p:spTree>
    <p:extLst>
      <p:ext uri="{BB962C8B-B14F-4D97-AF65-F5344CB8AC3E}">
        <p14:creationId xmlns:p14="http://schemas.microsoft.com/office/powerpoint/2010/main" val="17839738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Tuffy" panose="020B0603060100000000" pitchFamily="34" charset="0"/>
                <a:ea typeface="Tuffy" panose="020B0603060100000000" pitchFamily="34" charset="0"/>
              </a:rPr>
              <a:t>For more planning resources to support this aim, </a:t>
            </a:r>
            <a:r>
              <a:rPr lang="en-GB" sz="2000" b="1" dirty="0">
                <a:solidFill>
                  <a:srgbClr val="18A0DB"/>
                </a:solidFill>
                <a:latin typeface="Tuffy" panose="020B0603060100000000" pitchFamily="34" charset="0"/>
                <a:ea typeface="Tuffy" panose="020B0603060100000000" pitchFamily="34" charset="0"/>
                <a:hlinkClick r:id="rId2"/>
              </a:rPr>
              <a:t>click here</a:t>
            </a:r>
            <a:r>
              <a:rPr lang="en-GB" sz="2000" dirty="0">
                <a:solidFill>
                  <a:schemeClr val="bg1"/>
                </a:solidFill>
                <a:latin typeface="Tuffy" panose="020B0603060100000000" pitchFamily="34" charset="0"/>
                <a:ea typeface="Tuffy" panose="020B0603060100000000" pitchFamily="34"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Tuffy" panose="020B0603060100000000" pitchFamily="34" charset="0"/>
                <a:ea typeface="Tuffy" panose="020B0603060100000000" pitchFamily="34" charset="0"/>
              </a:rPr>
              <a:t>Twinkl</a:t>
            </a:r>
            <a:r>
              <a:rPr lang="en-GB" sz="2000" dirty="0">
                <a:solidFill>
                  <a:schemeClr val="bg1"/>
                </a:solidFill>
                <a:latin typeface="Tuffy" panose="020B0603060100000000" pitchFamily="34" charset="0"/>
                <a:ea typeface="Tuffy" panose="020B0603060100000000" pitchFamily="34" charset="0"/>
              </a:rPr>
              <a:t> </a:t>
            </a:r>
            <a:r>
              <a:rPr lang="en-GB" sz="2000" dirty="0" err="1">
                <a:solidFill>
                  <a:schemeClr val="bg1"/>
                </a:solidFill>
                <a:latin typeface="Tuffy" panose="020B0603060100000000" pitchFamily="34" charset="0"/>
                <a:ea typeface="Tuffy" panose="020B0603060100000000" pitchFamily="34" charset="0"/>
              </a:rPr>
              <a:t>PlanIt</a:t>
            </a:r>
            <a:r>
              <a:rPr lang="en-GB" sz="2000" dirty="0">
                <a:solidFill>
                  <a:schemeClr val="bg1"/>
                </a:solidFill>
                <a:latin typeface="Tuffy" panose="020B0603060100000000" pitchFamily="34" charset="0"/>
                <a:ea typeface="Tuffy" panose="020B0603060100000000" pitchFamily="34" charset="0"/>
              </a:rPr>
              <a:t> is our award-winning scheme of work </a:t>
            </a:r>
            <a:br>
              <a:rPr lang="en-GB" sz="2000" dirty="0">
                <a:solidFill>
                  <a:schemeClr val="bg1"/>
                </a:solidFill>
                <a:latin typeface="Tuffy" panose="020B0603060100000000" pitchFamily="34" charset="0"/>
                <a:ea typeface="Tuffy" panose="020B0603060100000000" pitchFamily="34" charset="0"/>
              </a:rPr>
            </a:br>
            <a:r>
              <a:rPr lang="en-GB" sz="2000" dirty="0">
                <a:solidFill>
                  <a:schemeClr val="bg1"/>
                </a:solidFill>
                <a:latin typeface="Tuffy" panose="020B0603060100000000" pitchFamily="34" charset="0"/>
                <a:ea typeface="Tuffy" panose="020B0603060100000000" pitchFamily="34"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a:solidFill>
                  <a:schemeClr val="bg1"/>
                </a:solidFill>
                <a:latin typeface="Tuffy" panose="020B0603060100000000" pitchFamily="34" charset="0"/>
                <a:ea typeface="Tuffy" panose="020B0603060100000000" pitchFamily="34" charset="0"/>
              </a:rPr>
              <a:t>Need Planning to Complement this Resource?</a:t>
            </a:r>
          </a:p>
        </p:txBody>
      </p:sp>
      <p:sp>
        <p:nvSpPr>
          <p:cNvPr id="23" name="Rectangle 22"/>
          <p:cNvSpPr/>
          <p:nvPr/>
        </p:nvSpPr>
        <p:spPr>
          <a:xfrm>
            <a:off x="755650" y="1789800"/>
            <a:ext cx="7564566" cy="677621"/>
          </a:xfrm>
          <a:prstGeom prst="rect">
            <a:avLst/>
          </a:prstGeom>
          <a:solidFill>
            <a:schemeClr val="bg1"/>
          </a:solidFill>
        </p:spPr>
        <p:txBody>
          <a:bodyPr wrap="square">
            <a:spAutoFit/>
          </a:bodyPr>
          <a:lstStyle/>
          <a:p>
            <a:pPr lvl="0" algn="ctr">
              <a:lnSpc>
                <a:spcPct val="110000"/>
              </a:lnSpc>
            </a:pPr>
            <a:r>
              <a:rPr lang="en-GB" b="1" dirty="0">
                <a:solidFill>
                  <a:srgbClr val="014482"/>
                </a:solidFill>
                <a:latin typeface="Tuffy" panose="020B0603060100000000" pitchFamily="34" charset="0"/>
                <a:ea typeface="Tuffy" panose="020B0603060100000000" pitchFamily="34" charset="0"/>
              </a:rPr>
              <a:t>Draw 2-D shapes and make 3-D shapes using modelling materials; recognise 3-D shapes in different orientations and describe them.</a:t>
            </a: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Tuffy" panose="020B0603060100000000" pitchFamily="34" charset="0"/>
                <a:ea typeface="Tuffy" panose="020B0603060100000000" pitchFamily="34" charset="0"/>
              </a:rPr>
              <a:t>National Curriculum Aim</a:t>
            </a:r>
          </a:p>
        </p:txBody>
      </p:sp>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78104" y="3226660"/>
            <a:ext cx="3706766" cy="1853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66416" y="3225825"/>
            <a:ext cx="3721934" cy="186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6288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Tuffy-TTF" panose="020B0603060100000000" pitchFamily="34" charset="0"/>
                <a:ea typeface="Tuffy" panose="020B0603060100000000" pitchFamily="34"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Tuffy" panose="020B0603060100000000" pitchFamily="34" charset="0"/>
                <a:ea typeface="Tuffy" panose="020B0603060100000000" pitchFamily="34"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Tuffy" panose="020B0603060100000000" pitchFamily="34" charset="0"/>
                <a:ea typeface="Tuffy" panose="020B0603060100000000" pitchFamily="34"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Tuffy" panose="020B0603060100000000" pitchFamily="34" charset="0"/>
              <a:ea typeface="Tuffy" panose="020B0603060100000000" pitchFamily="34" charset="0"/>
            </a:endParaRPr>
          </a:p>
          <a:p>
            <a:pPr algn="just"/>
            <a:r>
              <a:rPr lang="en-GB" sz="1600" dirty="0">
                <a:latin typeface="Tuffy" panose="020B0603060100000000" pitchFamily="34" charset="0"/>
                <a:ea typeface="Tuffy" panose="020B0603060100000000" pitchFamily="34"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190569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National Curriculum Objective(s)</a:t>
            </a:r>
          </a:p>
        </p:txBody>
      </p:sp>
      <p:sp>
        <p:nvSpPr>
          <p:cNvPr id="14" name="Content Placeholder 15"/>
          <p:cNvSpPr txBox="1">
            <a:spLocks/>
          </p:cNvSpPr>
          <p:nvPr/>
        </p:nvSpPr>
        <p:spPr>
          <a:xfrm>
            <a:off x="628650" y="1127760"/>
            <a:ext cx="7886700" cy="102578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solidFill>
                  <a:srgbClr val="000000"/>
                </a:solidFill>
              </a:rPr>
              <a:t>Draw 2-D shapes and make 3-D shapes using modelling materials; recognise 3-D shapes in different orientations and describe them.</a:t>
            </a:r>
          </a:p>
        </p:txBody>
      </p:sp>
    </p:spTree>
    <p:extLst>
      <p:ext uri="{BB962C8B-B14F-4D97-AF65-F5344CB8AC3E}">
        <p14:creationId xmlns:p14="http://schemas.microsoft.com/office/powerpoint/2010/main" val="36439351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a:xfrm>
            <a:off x="4050319"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3583501"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Recognise and Describe 3D Shapes</a:t>
            </a:r>
            <a:endParaRPr lang="en-GB" sz="1600" b="1" dirty="0">
              <a:solidFill>
                <a:schemeClr val="bg1"/>
              </a:solidFill>
            </a:endParaRPr>
          </a:p>
        </p:txBody>
      </p:sp>
      <p:cxnSp>
        <p:nvCxnSpPr>
          <p:cNvPr id="103" name="Straight Connector 102"/>
          <p:cNvCxnSpPr/>
          <p:nvPr/>
        </p:nvCxnSpPr>
        <p:spPr>
          <a:xfrm>
            <a:off x="4050319"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FC6E86D-4906-482E-8C01-CC126FB93770}"/>
              </a:ext>
            </a:extLst>
          </p:cNvPr>
          <p:cNvSpPr/>
          <p:nvPr/>
        </p:nvSpPr>
        <p:spPr>
          <a:xfrm>
            <a:off x="766118" y="1158657"/>
            <a:ext cx="7611763" cy="422405"/>
          </a:xfrm>
          <a:prstGeom prst="rect">
            <a:avLst/>
          </a:prstGeom>
          <a:noFill/>
          <a:ln w="28575">
            <a:noFill/>
          </a:ln>
        </p:spPr>
        <p:txBody>
          <a:bodyPr wrap="square" lIns="72000" tIns="72000" rIns="72000" bIns="72000">
            <a:spAutoFit/>
          </a:bodyPr>
          <a:lstStyle/>
          <a:p>
            <a:r>
              <a:rPr lang="en-GB" kern="0" dirty="0">
                <a:solidFill>
                  <a:srgbClr val="000000"/>
                </a:solidFill>
              </a:rPr>
              <a:t>To describe 3D shapes, we talk about faces, edges and vertices:</a:t>
            </a:r>
          </a:p>
        </p:txBody>
      </p:sp>
      <p:pic>
        <p:nvPicPr>
          <p:cNvPr id="3" name="Picture 2">
            <a:extLst>
              <a:ext uri="{FF2B5EF4-FFF2-40B4-BE49-F238E27FC236}">
                <a16:creationId xmlns:a16="http://schemas.microsoft.com/office/drawing/2014/main" id="{F1866B67-C03B-4DFC-A6A2-56377D09FD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2193" y="2095854"/>
            <a:ext cx="3559614" cy="2924796"/>
          </a:xfrm>
          <a:prstGeom prst="rect">
            <a:avLst/>
          </a:prstGeom>
        </p:spPr>
      </p:pic>
      <p:cxnSp>
        <p:nvCxnSpPr>
          <p:cNvPr id="7" name="Straight Arrow Connector 6">
            <a:extLst>
              <a:ext uri="{FF2B5EF4-FFF2-40B4-BE49-F238E27FC236}">
                <a16:creationId xmlns:a16="http://schemas.microsoft.com/office/drawing/2014/main" id="{CE0A232E-BE5B-481E-88BF-824C0A9FCE5C}"/>
              </a:ext>
            </a:extLst>
          </p:cNvPr>
          <p:cNvCxnSpPr/>
          <p:nvPr/>
        </p:nvCxnSpPr>
        <p:spPr>
          <a:xfrm>
            <a:off x="2546647" y="2751746"/>
            <a:ext cx="0" cy="2298818"/>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BF1BC41-744C-4A6A-9C11-D6F5FBCE7A88}"/>
              </a:ext>
            </a:extLst>
          </p:cNvPr>
          <p:cNvCxnSpPr>
            <a:cxnSpLocks/>
          </p:cNvCxnSpPr>
          <p:nvPr/>
        </p:nvCxnSpPr>
        <p:spPr>
          <a:xfrm rot="16200000">
            <a:off x="3913974" y="4119073"/>
            <a:ext cx="0" cy="2298818"/>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51DAD21-4362-4BFF-94DA-F32D6DCD1F45}"/>
              </a:ext>
            </a:extLst>
          </p:cNvPr>
          <p:cNvCxnSpPr>
            <a:cxnSpLocks/>
          </p:cNvCxnSpPr>
          <p:nvPr/>
        </p:nvCxnSpPr>
        <p:spPr>
          <a:xfrm flipV="1">
            <a:off x="5106113" y="4520725"/>
            <a:ext cx="1397237" cy="76484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99290F0-6612-487A-9FD7-A6570808CED7}"/>
              </a:ext>
            </a:extLst>
          </p:cNvPr>
          <p:cNvSpPr/>
          <p:nvPr/>
        </p:nvSpPr>
        <p:spPr>
          <a:xfrm>
            <a:off x="437744" y="5722160"/>
            <a:ext cx="8268511" cy="386054"/>
          </a:xfrm>
          <a:prstGeom prst="rect">
            <a:avLst/>
          </a:prstGeom>
          <a:solidFill>
            <a:srgbClr val="4EB2E5"/>
          </a:solidFill>
        </p:spPr>
        <p:txBody>
          <a:bodyPr wrap="square" lIns="180000" tIns="36000" rIns="180000" bIns="72000" anchor="ctr">
            <a:spAutoFit/>
          </a:bodyPr>
          <a:lstStyle/>
          <a:p>
            <a:pPr algn="ctr"/>
            <a:r>
              <a:rPr lang="en-GB" altLang="en-US" spc="-30" dirty="0"/>
              <a:t>Every 3D shape has three measurements. These are </a:t>
            </a:r>
            <a:r>
              <a:rPr lang="en-GB" altLang="en-US" b="1" spc="-30" dirty="0"/>
              <a:t>length</a:t>
            </a:r>
            <a:r>
              <a:rPr lang="en-GB" altLang="en-US" spc="-30" dirty="0"/>
              <a:t>, </a:t>
            </a:r>
            <a:r>
              <a:rPr lang="en-GB" altLang="en-US" b="1" spc="-30" dirty="0"/>
              <a:t>height</a:t>
            </a:r>
            <a:r>
              <a:rPr lang="en-GB" altLang="en-US" spc="-30" dirty="0"/>
              <a:t> and </a:t>
            </a:r>
            <a:r>
              <a:rPr lang="en-GB" altLang="en-US" b="1" spc="-30" dirty="0"/>
              <a:t>width</a:t>
            </a:r>
            <a:r>
              <a:rPr lang="en-GB" altLang="en-US" spc="-30" dirty="0"/>
              <a:t>.</a:t>
            </a:r>
            <a:endParaRPr lang="en-GB" spc="-30" dirty="0"/>
          </a:p>
        </p:txBody>
      </p:sp>
      <p:sp>
        <p:nvSpPr>
          <p:cNvPr id="9" name="Rectangle 8">
            <a:extLst>
              <a:ext uri="{FF2B5EF4-FFF2-40B4-BE49-F238E27FC236}">
                <a16:creationId xmlns:a16="http://schemas.microsoft.com/office/drawing/2014/main" id="{9DDF9CBD-DF44-492D-93DF-D1C042097A1E}"/>
              </a:ext>
            </a:extLst>
          </p:cNvPr>
          <p:cNvSpPr/>
          <p:nvPr/>
        </p:nvSpPr>
        <p:spPr>
          <a:xfrm>
            <a:off x="1627908" y="3680171"/>
            <a:ext cx="829073" cy="369332"/>
          </a:xfrm>
          <a:prstGeom prst="rect">
            <a:avLst/>
          </a:prstGeom>
        </p:spPr>
        <p:txBody>
          <a:bodyPr wrap="none">
            <a:spAutoFit/>
          </a:bodyPr>
          <a:lstStyle/>
          <a:p>
            <a:r>
              <a:rPr lang="en-GB" dirty="0"/>
              <a:t>height</a:t>
            </a:r>
          </a:p>
        </p:txBody>
      </p:sp>
      <p:sp>
        <p:nvSpPr>
          <p:cNvPr id="17" name="Rectangle 16">
            <a:extLst>
              <a:ext uri="{FF2B5EF4-FFF2-40B4-BE49-F238E27FC236}">
                <a16:creationId xmlns:a16="http://schemas.microsoft.com/office/drawing/2014/main" id="{C18912C1-714B-4852-BE59-1336E06D0493}"/>
              </a:ext>
            </a:extLst>
          </p:cNvPr>
          <p:cNvSpPr/>
          <p:nvPr/>
        </p:nvSpPr>
        <p:spPr>
          <a:xfrm>
            <a:off x="3482346" y="5303872"/>
            <a:ext cx="776175" cy="369332"/>
          </a:xfrm>
          <a:prstGeom prst="rect">
            <a:avLst/>
          </a:prstGeom>
        </p:spPr>
        <p:txBody>
          <a:bodyPr wrap="none">
            <a:spAutoFit/>
          </a:bodyPr>
          <a:lstStyle/>
          <a:p>
            <a:r>
              <a:rPr lang="en-GB" dirty="0"/>
              <a:t>width</a:t>
            </a:r>
          </a:p>
        </p:txBody>
      </p:sp>
      <p:sp>
        <p:nvSpPr>
          <p:cNvPr id="18" name="Rectangle 17">
            <a:extLst>
              <a:ext uri="{FF2B5EF4-FFF2-40B4-BE49-F238E27FC236}">
                <a16:creationId xmlns:a16="http://schemas.microsoft.com/office/drawing/2014/main" id="{571A0C0D-4A29-47B1-99F6-A963E8AA0EA6}"/>
              </a:ext>
            </a:extLst>
          </p:cNvPr>
          <p:cNvSpPr/>
          <p:nvPr/>
        </p:nvSpPr>
        <p:spPr>
          <a:xfrm>
            <a:off x="5729890" y="4970586"/>
            <a:ext cx="829073" cy="369332"/>
          </a:xfrm>
          <a:prstGeom prst="rect">
            <a:avLst/>
          </a:prstGeom>
        </p:spPr>
        <p:txBody>
          <a:bodyPr wrap="none">
            <a:spAutoFit/>
          </a:bodyPr>
          <a:lstStyle/>
          <a:p>
            <a:r>
              <a:rPr lang="en-GB" dirty="0"/>
              <a:t>length</a:t>
            </a:r>
          </a:p>
        </p:txBody>
      </p:sp>
    </p:spTree>
    <p:extLst>
      <p:ext uri="{BB962C8B-B14F-4D97-AF65-F5344CB8AC3E}">
        <p14:creationId xmlns:p14="http://schemas.microsoft.com/office/powerpoint/2010/main" val="9089146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54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4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54000">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outVertical)">
                                          <p:cBhvr>
                                            <p:cTn id="12" dur="500"/>
                                            <p:tgtEl>
                                              <p:spTgt spid="1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1500"/>
                                </p:stCondLst>
                                <p:childTnLst>
                                  <p:par>
                                    <p:cTn id="18" presetID="16" presetClass="entr" presetSubtype="42"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Horizontal)">
                                          <p:cBhvr>
                                            <p:cTn id="20" dur="500"/>
                                            <p:tgtEl>
                                              <p:spTgt spid="7"/>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2500"/>
                                </p:stCondLst>
                                <p:childTnLst>
                                  <p:par>
                                    <p:cTn id="26" presetID="16" presetClass="entr" presetSubtype="37"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outVertical)">
                                          <p:cBhvr>
                                            <p:cTn id="28" dur="500"/>
                                            <p:tgtEl>
                                              <p:spTgt spid="11"/>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P spid="17"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outVertical)">
                                          <p:cBhvr>
                                            <p:cTn id="12" dur="500"/>
                                            <p:tgtEl>
                                              <p:spTgt spid="1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1500"/>
                                </p:stCondLst>
                                <p:childTnLst>
                                  <p:par>
                                    <p:cTn id="18" presetID="16" presetClass="entr" presetSubtype="42"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Horizontal)">
                                          <p:cBhvr>
                                            <p:cTn id="20" dur="500"/>
                                            <p:tgtEl>
                                              <p:spTgt spid="7"/>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2500"/>
                                </p:stCondLst>
                                <p:childTnLst>
                                  <p:par>
                                    <p:cTn id="26" presetID="16" presetClass="entr" presetSubtype="37"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outVertical)">
                                          <p:cBhvr>
                                            <p:cTn id="28" dur="500"/>
                                            <p:tgtEl>
                                              <p:spTgt spid="11"/>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P spid="17" grpId="0"/>
          <p:bldP spid="18"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a:xfrm>
            <a:off x="4050319"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3583501"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Recognise and Describe 3D Shapes</a:t>
            </a:r>
            <a:endParaRPr lang="en-GB" sz="1600" b="1" dirty="0">
              <a:solidFill>
                <a:schemeClr val="bg1"/>
              </a:solidFill>
            </a:endParaRPr>
          </a:p>
        </p:txBody>
      </p:sp>
      <p:cxnSp>
        <p:nvCxnSpPr>
          <p:cNvPr id="103" name="Straight Connector 102"/>
          <p:cNvCxnSpPr/>
          <p:nvPr/>
        </p:nvCxnSpPr>
        <p:spPr>
          <a:xfrm>
            <a:off x="4050319"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99290F0-6612-487A-9FD7-A6570808CED7}"/>
              </a:ext>
            </a:extLst>
          </p:cNvPr>
          <p:cNvSpPr/>
          <p:nvPr/>
        </p:nvSpPr>
        <p:spPr>
          <a:xfrm>
            <a:off x="428017" y="5722160"/>
            <a:ext cx="8268512" cy="386054"/>
          </a:xfrm>
          <a:prstGeom prst="rect">
            <a:avLst/>
          </a:prstGeom>
          <a:solidFill>
            <a:srgbClr val="4EB2E5"/>
          </a:solidFill>
        </p:spPr>
        <p:txBody>
          <a:bodyPr wrap="square" lIns="180000" tIns="36000" rIns="180000" bIns="72000" anchor="ctr">
            <a:spAutoFit/>
          </a:bodyPr>
          <a:lstStyle/>
          <a:p>
            <a:pPr algn="ctr"/>
            <a:r>
              <a:rPr lang="en-GB" altLang="en-US" spc="-30" dirty="0"/>
              <a:t>Faces are the flat sides on a shape. This cuboid has six rectangle faces.</a:t>
            </a:r>
            <a:endParaRPr lang="en-GB" spc="-30" dirty="0"/>
          </a:p>
        </p:txBody>
      </p:sp>
      <p:sp>
        <p:nvSpPr>
          <p:cNvPr id="9" name="Rectangle 8">
            <a:extLst>
              <a:ext uri="{FF2B5EF4-FFF2-40B4-BE49-F238E27FC236}">
                <a16:creationId xmlns:a16="http://schemas.microsoft.com/office/drawing/2014/main" id="{9DDF9CBD-DF44-492D-93DF-D1C042097A1E}"/>
              </a:ext>
            </a:extLst>
          </p:cNvPr>
          <p:cNvSpPr/>
          <p:nvPr/>
        </p:nvSpPr>
        <p:spPr>
          <a:xfrm>
            <a:off x="1413357" y="4322748"/>
            <a:ext cx="688009" cy="369332"/>
          </a:xfrm>
          <a:prstGeom prst="rect">
            <a:avLst/>
          </a:prstGeom>
        </p:spPr>
        <p:txBody>
          <a:bodyPr wrap="none">
            <a:spAutoFit/>
          </a:bodyPr>
          <a:lstStyle/>
          <a:p>
            <a:r>
              <a:rPr lang="en-GB" dirty="0"/>
              <a:t>faces</a:t>
            </a:r>
          </a:p>
        </p:txBody>
      </p:sp>
      <p:pic>
        <p:nvPicPr>
          <p:cNvPr id="4" name="Picture 3">
            <a:extLst>
              <a:ext uri="{FF2B5EF4-FFF2-40B4-BE49-F238E27FC236}">
                <a16:creationId xmlns:a16="http://schemas.microsoft.com/office/drawing/2014/main" id="{81C763E0-6BA4-4002-9823-D34C881535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444629" y="2079835"/>
            <a:ext cx="5301761" cy="2935270"/>
          </a:xfrm>
          <a:prstGeom prst="rect">
            <a:avLst/>
          </a:prstGeom>
        </p:spPr>
      </p:pic>
      <p:cxnSp>
        <p:nvCxnSpPr>
          <p:cNvPr id="10" name="Straight Arrow Connector 9">
            <a:extLst>
              <a:ext uri="{FF2B5EF4-FFF2-40B4-BE49-F238E27FC236}">
                <a16:creationId xmlns:a16="http://schemas.microsoft.com/office/drawing/2014/main" id="{29ECCD64-485F-4075-96D2-8D0A06857B3E}"/>
              </a:ext>
            </a:extLst>
          </p:cNvPr>
          <p:cNvCxnSpPr>
            <a:cxnSpLocks/>
            <a:stCxn id="9" idx="3"/>
          </p:cNvCxnSpPr>
          <p:nvPr/>
        </p:nvCxnSpPr>
        <p:spPr>
          <a:xfrm flipV="1">
            <a:off x="2101366" y="2777384"/>
            <a:ext cx="2761190" cy="17300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62DE52A-D715-4815-AF29-319B875D1E2B}"/>
              </a:ext>
            </a:extLst>
          </p:cNvPr>
          <p:cNvCxnSpPr>
            <a:cxnSpLocks/>
            <a:stCxn id="9" idx="3"/>
          </p:cNvCxnSpPr>
          <p:nvPr/>
        </p:nvCxnSpPr>
        <p:spPr>
          <a:xfrm flipV="1">
            <a:off x="2101366" y="2980592"/>
            <a:ext cx="949565" cy="15268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3611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54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4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54000">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8D7188-CB7F-47B8-967D-48219EE839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7531" y="1531346"/>
            <a:ext cx="5100854" cy="3589689"/>
          </a:xfrm>
          <a:prstGeom prst="rect">
            <a:avLst/>
          </a:prstGeom>
        </p:spPr>
      </p:pic>
      <p:sp>
        <p:nvSpPr>
          <p:cNvPr id="97" name="Rectangle 96"/>
          <p:cNvSpPr/>
          <p:nvPr/>
        </p:nvSpPr>
        <p:spPr>
          <a:xfrm>
            <a:off x="4050319"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3583501"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Recognise and Describe 3D Shapes</a:t>
            </a:r>
            <a:endParaRPr lang="en-GB" sz="1600" b="1" dirty="0">
              <a:solidFill>
                <a:schemeClr val="bg1"/>
              </a:solidFill>
            </a:endParaRPr>
          </a:p>
        </p:txBody>
      </p:sp>
      <p:cxnSp>
        <p:nvCxnSpPr>
          <p:cNvPr id="103" name="Straight Connector 102"/>
          <p:cNvCxnSpPr/>
          <p:nvPr/>
        </p:nvCxnSpPr>
        <p:spPr>
          <a:xfrm>
            <a:off x="4050319"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99290F0-6612-487A-9FD7-A6570808CED7}"/>
              </a:ext>
            </a:extLst>
          </p:cNvPr>
          <p:cNvSpPr/>
          <p:nvPr/>
        </p:nvSpPr>
        <p:spPr>
          <a:xfrm>
            <a:off x="437745" y="5722160"/>
            <a:ext cx="8258784" cy="386054"/>
          </a:xfrm>
          <a:prstGeom prst="rect">
            <a:avLst/>
          </a:prstGeom>
          <a:solidFill>
            <a:srgbClr val="4EB2E5"/>
          </a:solidFill>
        </p:spPr>
        <p:txBody>
          <a:bodyPr wrap="square" lIns="180000" tIns="36000" rIns="180000" bIns="72000" anchor="ctr">
            <a:spAutoFit/>
          </a:bodyPr>
          <a:lstStyle/>
          <a:p>
            <a:pPr algn="ctr"/>
            <a:r>
              <a:rPr lang="en-GB" altLang="en-US" spc="-30" dirty="0"/>
              <a:t>Edges are the lines where two faces meet. A triangular prism has nine edges.</a:t>
            </a:r>
            <a:endParaRPr lang="en-GB" spc="-30" dirty="0"/>
          </a:p>
        </p:txBody>
      </p:sp>
      <p:sp>
        <p:nvSpPr>
          <p:cNvPr id="9" name="Rectangle 8">
            <a:extLst>
              <a:ext uri="{FF2B5EF4-FFF2-40B4-BE49-F238E27FC236}">
                <a16:creationId xmlns:a16="http://schemas.microsoft.com/office/drawing/2014/main" id="{9DDF9CBD-DF44-492D-93DF-D1C042097A1E}"/>
              </a:ext>
            </a:extLst>
          </p:cNvPr>
          <p:cNvSpPr/>
          <p:nvPr/>
        </p:nvSpPr>
        <p:spPr>
          <a:xfrm>
            <a:off x="6158273" y="4674441"/>
            <a:ext cx="737702" cy="369332"/>
          </a:xfrm>
          <a:prstGeom prst="rect">
            <a:avLst/>
          </a:prstGeom>
        </p:spPr>
        <p:txBody>
          <a:bodyPr wrap="none">
            <a:spAutoFit/>
          </a:bodyPr>
          <a:lstStyle/>
          <a:p>
            <a:r>
              <a:rPr lang="en-GB" dirty="0"/>
              <a:t>edges</a:t>
            </a:r>
          </a:p>
        </p:txBody>
      </p:sp>
      <p:cxnSp>
        <p:nvCxnSpPr>
          <p:cNvPr id="10" name="Straight Arrow Connector 9">
            <a:extLst>
              <a:ext uri="{FF2B5EF4-FFF2-40B4-BE49-F238E27FC236}">
                <a16:creationId xmlns:a16="http://schemas.microsoft.com/office/drawing/2014/main" id="{29ECCD64-485F-4075-96D2-8D0A06857B3E}"/>
              </a:ext>
            </a:extLst>
          </p:cNvPr>
          <p:cNvCxnSpPr>
            <a:cxnSpLocks/>
          </p:cNvCxnSpPr>
          <p:nvPr/>
        </p:nvCxnSpPr>
        <p:spPr>
          <a:xfrm flipH="1" flipV="1">
            <a:off x="4501854" y="2076629"/>
            <a:ext cx="1662726" cy="27544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62DE52A-D715-4815-AF29-319B875D1E2B}"/>
              </a:ext>
            </a:extLst>
          </p:cNvPr>
          <p:cNvCxnSpPr>
            <a:cxnSpLocks/>
          </p:cNvCxnSpPr>
          <p:nvPr/>
        </p:nvCxnSpPr>
        <p:spPr>
          <a:xfrm flipH="1" flipV="1">
            <a:off x="3946378" y="3905428"/>
            <a:ext cx="2225822" cy="9332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67A8DC7-D0AB-4BCD-B878-D48C352A6B57}"/>
              </a:ext>
            </a:extLst>
          </p:cNvPr>
          <p:cNvCxnSpPr>
            <a:cxnSpLocks/>
            <a:stCxn id="9" idx="1"/>
          </p:cNvCxnSpPr>
          <p:nvPr/>
        </p:nvCxnSpPr>
        <p:spPr>
          <a:xfrm flipH="1" flipV="1">
            <a:off x="6108700" y="2470150"/>
            <a:ext cx="49573" cy="23889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5994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54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4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54000">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96B126C-D05C-48E2-B6C3-32E8641628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155" t="-2222" r="25255" b="61629"/>
          <a:stretch/>
        </p:blipFill>
        <p:spPr>
          <a:xfrm flipH="1">
            <a:off x="6887708" y="3848100"/>
            <a:ext cx="1446667" cy="1446667"/>
          </a:xfrm>
          <a:prstGeom prst="ellipse">
            <a:avLst/>
          </a:prstGeom>
          <a:solidFill>
            <a:schemeClr val="bg1"/>
          </a:solidFill>
          <a:ln w="57150">
            <a:solidFill>
              <a:srgbClr val="4EB2E5"/>
            </a:solidFill>
          </a:ln>
        </p:spPr>
      </p:pic>
      <p:pic>
        <p:nvPicPr>
          <p:cNvPr id="4" name="Picture 3">
            <a:extLst>
              <a:ext uri="{FF2B5EF4-FFF2-40B4-BE49-F238E27FC236}">
                <a16:creationId xmlns:a16="http://schemas.microsoft.com/office/drawing/2014/main" id="{011E8651-6247-4E6C-BEC7-11F9DD87C2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7961" y="1934309"/>
            <a:ext cx="3275731" cy="3429000"/>
          </a:xfrm>
          <a:prstGeom prst="rect">
            <a:avLst/>
          </a:prstGeom>
        </p:spPr>
      </p:pic>
      <p:sp>
        <p:nvSpPr>
          <p:cNvPr id="97" name="Rectangle 96"/>
          <p:cNvSpPr/>
          <p:nvPr/>
        </p:nvSpPr>
        <p:spPr>
          <a:xfrm>
            <a:off x="4050319"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3583501"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Recognise and Describe 3D Shapes</a:t>
            </a:r>
            <a:endParaRPr lang="en-GB" sz="1600" b="1" dirty="0">
              <a:solidFill>
                <a:schemeClr val="bg1"/>
              </a:solidFill>
            </a:endParaRPr>
          </a:p>
        </p:txBody>
      </p:sp>
      <p:cxnSp>
        <p:nvCxnSpPr>
          <p:cNvPr id="103" name="Straight Connector 102"/>
          <p:cNvCxnSpPr/>
          <p:nvPr/>
        </p:nvCxnSpPr>
        <p:spPr>
          <a:xfrm>
            <a:off x="4050319"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99290F0-6612-487A-9FD7-A6570808CED7}"/>
              </a:ext>
            </a:extLst>
          </p:cNvPr>
          <p:cNvSpPr/>
          <p:nvPr/>
        </p:nvSpPr>
        <p:spPr>
          <a:xfrm>
            <a:off x="447472" y="5722160"/>
            <a:ext cx="8249056" cy="386054"/>
          </a:xfrm>
          <a:prstGeom prst="rect">
            <a:avLst/>
          </a:prstGeom>
          <a:solidFill>
            <a:srgbClr val="4EB2E5"/>
          </a:solidFill>
          <a:ln>
            <a:solidFill>
              <a:srgbClr val="4EB2E5"/>
            </a:solidFill>
          </a:ln>
        </p:spPr>
        <p:txBody>
          <a:bodyPr wrap="square" lIns="180000" tIns="36000" rIns="180000" bIns="72000" anchor="ctr">
            <a:spAutoFit/>
          </a:bodyPr>
          <a:lstStyle/>
          <a:p>
            <a:pPr algn="ctr"/>
            <a:r>
              <a:rPr lang="en-GB" altLang="en-US" spc="-30" dirty="0"/>
              <a:t>Vertices are the corners of a 3D shape, where two or more edges meet.</a:t>
            </a:r>
            <a:endParaRPr lang="en-GB" spc="-30" dirty="0"/>
          </a:p>
        </p:txBody>
      </p:sp>
      <p:sp>
        <p:nvSpPr>
          <p:cNvPr id="9" name="Rectangle 8">
            <a:extLst>
              <a:ext uri="{FF2B5EF4-FFF2-40B4-BE49-F238E27FC236}">
                <a16:creationId xmlns:a16="http://schemas.microsoft.com/office/drawing/2014/main" id="{9DDF9CBD-DF44-492D-93DF-D1C042097A1E}"/>
              </a:ext>
            </a:extLst>
          </p:cNvPr>
          <p:cNvSpPr/>
          <p:nvPr/>
        </p:nvSpPr>
        <p:spPr>
          <a:xfrm>
            <a:off x="5719391" y="2258755"/>
            <a:ext cx="947695" cy="369332"/>
          </a:xfrm>
          <a:prstGeom prst="rect">
            <a:avLst/>
          </a:prstGeom>
        </p:spPr>
        <p:txBody>
          <a:bodyPr wrap="none">
            <a:spAutoFit/>
          </a:bodyPr>
          <a:lstStyle/>
          <a:p>
            <a:r>
              <a:rPr lang="en-GB" dirty="0"/>
              <a:t>vertices</a:t>
            </a:r>
          </a:p>
        </p:txBody>
      </p:sp>
      <p:cxnSp>
        <p:nvCxnSpPr>
          <p:cNvPr id="10" name="Straight Arrow Connector 9">
            <a:extLst>
              <a:ext uri="{FF2B5EF4-FFF2-40B4-BE49-F238E27FC236}">
                <a16:creationId xmlns:a16="http://schemas.microsoft.com/office/drawing/2014/main" id="{29ECCD64-485F-4075-96D2-8D0A06857B3E}"/>
              </a:ext>
            </a:extLst>
          </p:cNvPr>
          <p:cNvCxnSpPr>
            <a:cxnSpLocks/>
            <a:stCxn id="9" idx="1"/>
            <a:endCxn id="4" idx="0"/>
          </p:cNvCxnSpPr>
          <p:nvPr/>
        </p:nvCxnSpPr>
        <p:spPr>
          <a:xfrm flipH="1" flipV="1">
            <a:off x="3285827" y="1934309"/>
            <a:ext cx="2433564" cy="5091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62DE52A-D715-4815-AF29-319B875D1E2B}"/>
              </a:ext>
            </a:extLst>
          </p:cNvPr>
          <p:cNvCxnSpPr>
            <a:cxnSpLocks/>
            <a:stCxn id="9" idx="1"/>
          </p:cNvCxnSpPr>
          <p:nvPr/>
        </p:nvCxnSpPr>
        <p:spPr>
          <a:xfrm flipH="1">
            <a:off x="2952750" y="2443421"/>
            <a:ext cx="2766641" cy="12618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Speech Bubble: Oval 14">
            <a:extLst>
              <a:ext uri="{FF2B5EF4-FFF2-40B4-BE49-F238E27FC236}">
                <a16:creationId xmlns:a16="http://schemas.microsoft.com/office/drawing/2014/main" id="{F318D9E2-06BF-42FB-BC49-8BA7A792D720}"/>
              </a:ext>
            </a:extLst>
          </p:cNvPr>
          <p:cNvSpPr/>
          <p:nvPr/>
        </p:nvSpPr>
        <p:spPr>
          <a:xfrm>
            <a:off x="5219700" y="3143250"/>
            <a:ext cx="2238375" cy="1200150"/>
          </a:xfrm>
          <a:prstGeom prst="wedgeEllipseCallout">
            <a:avLst>
              <a:gd name="adj1" fmla="val 31015"/>
              <a:gd name="adj2" fmla="val 7685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Count the vertices on this pyramid.</a:t>
            </a:r>
          </a:p>
        </p:txBody>
      </p:sp>
      <p:sp>
        <p:nvSpPr>
          <p:cNvPr id="16" name="Speech Bubble: Oval 15">
            <a:extLst>
              <a:ext uri="{FF2B5EF4-FFF2-40B4-BE49-F238E27FC236}">
                <a16:creationId xmlns:a16="http://schemas.microsoft.com/office/drawing/2014/main" id="{6EF2F687-7C22-4C0E-BEE2-063129963AA6}"/>
              </a:ext>
            </a:extLst>
          </p:cNvPr>
          <p:cNvSpPr/>
          <p:nvPr/>
        </p:nvSpPr>
        <p:spPr>
          <a:xfrm>
            <a:off x="4828373" y="2854296"/>
            <a:ext cx="2790647" cy="1470589"/>
          </a:xfrm>
          <a:prstGeom prst="wedgeEllipseCallout">
            <a:avLst>
              <a:gd name="adj1" fmla="val 31015"/>
              <a:gd name="adj2" fmla="val 7685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There are five vertices: four at the base and one at the top.</a:t>
            </a:r>
          </a:p>
        </p:txBody>
      </p:sp>
    </p:spTree>
    <p:extLst>
      <p:ext uri="{BB962C8B-B14F-4D97-AF65-F5344CB8AC3E}">
        <p14:creationId xmlns:p14="http://schemas.microsoft.com/office/powerpoint/2010/main" val="28308113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54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4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54000">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22" presetClass="entr" presetSubtype="2"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right)">
                                          <p:cBhvr>
                                            <p:cTn id="16" dur="500"/>
                                            <p:tgtEl>
                                              <p:spTgt spid="20"/>
                                            </p:tgtEl>
                                          </p:cBhvr>
                                        </p:animEffect>
                                      </p:childTnLst>
                                    </p:cTn>
                                  </p:par>
                                  <p:par>
                                    <p:cTn id="17" presetID="22" presetClass="entr" presetSubtype="2"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P spid="15" grpId="0" animBg="1"/>
          <p:bldP spid="15" grpId="1"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22" presetClass="entr" presetSubtype="2"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right)">
                                          <p:cBhvr>
                                            <p:cTn id="16" dur="500"/>
                                            <p:tgtEl>
                                              <p:spTgt spid="20"/>
                                            </p:tgtEl>
                                          </p:cBhvr>
                                        </p:animEffect>
                                      </p:childTnLst>
                                    </p:cTn>
                                  </p:par>
                                  <p:par>
                                    <p:cTn id="17" presetID="22" presetClass="entr" presetSubtype="2"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P spid="15" grpId="0" animBg="1"/>
          <p:bldP spid="15" grpId="1" animBg="1"/>
          <p:bldP spid="16"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a:xfrm>
            <a:off x="4050319"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3583501"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Recognise and Describe 3D Shapes</a:t>
            </a:r>
            <a:endParaRPr lang="en-GB" sz="1600" b="1" dirty="0">
              <a:solidFill>
                <a:schemeClr val="bg1"/>
              </a:solidFill>
            </a:endParaRPr>
          </a:p>
        </p:txBody>
      </p:sp>
      <p:cxnSp>
        <p:nvCxnSpPr>
          <p:cNvPr id="103" name="Straight Connector 102"/>
          <p:cNvCxnSpPr/>
          <p:nvPr/>
        </p:nvCxnSpPr>
        <p:spPr>
          <a:xfrm>
            <a:off x="4050319"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99290F0-6612-487A-9FD7-A6570808CED7}"/>
              </a:ext>
            </a:extLst>
          </p:cNvPr>
          <p:cNvSpPr/>
          <p:nvPr/>
        </p:nvSpPr>
        <p:spPr>
          <a:xfrm>
            <a:off x="437745" y="5722160"/>
            <a:ext cx="8249056" cy="386054"/>
          </a:xfrm>
          <a:prstGeom prst="rect">
            <a:avLst/>
          </a:prstGeom>
          <a:solidFill>
            <a:srgbClr val="4EB2E5"/>
          </a:solidFill>
          <a:ln>
            <a:solidFill>
              <a:srgbClr val="4EB2E5"/>
            </a:solidFill>
          </a:ln>
        </p:spPr>
        <p:txBody>
          <a:bodyPr wrap="square" lIns="180000" tIns="36000" rIns="180000" bIns="72000" anchor="ctr">
            <a:spAutoFit/>
          </a:bodyPr>
          <a:lstStyle/>
          <a:p>
            <a:pPr algn="ctr"/>
            <a:r>
              <a:rPr lang="en-GB" altLang="en-US" spc="-30" dirty="0"/>
              <a:t>Remember that some shapes, like these, have curved surfaces.</a:t>
            </a:r>
          </a:p>
        </p:txBody>
      </p:sp>
      <p:pic>
        <p:nvPicPr>
          <p:cNvPr id="3" name="Picture 2">
            <a:extLst>
              <a:ext uri="{FF2B5EF4-FFF2-40B4-BE49-F238E27FC236}">
                <a16:creationId xmlns:a16="http://schemas.microsoft.com/office/drawing/2014/main" id="{9AE56C42-25AF-4510-9D1D-F7DDB0C05A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8224" y="1756495"/>
            <a:ext cx="2100126" cy="3345009"/>
          </a:xfrm>
          <a:prstGeom prst="rect">
            <a:avLst/>
          </a:prstGeom>
        </p:spPr>
      </p:pic>
      <p:pic>
        <p:nvPicPr>
          <p:cNvPr id="12" name="Picture 11">
            <a:extLst>
              <a:ext uri="{FF2B5EF4-FFF2-40B4-BE49-F238E27FC236}">
                <a16:creationId xmlns:a16="http://schemas.microsoft.com/office/drawing/2014/main" id="{EF13952C-3D12-4BFB-A3CD-FC55207B21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6299" y="2177330"/>
            <a:ext cx="1813414" cy="2833687"/>
          </a:xfrm>
          <a:prstGeom prst="rect">
            <a:avLst/>
          </a:prstGeom>
        </p:spPr>
      </p:pic>
      <p:pic>
        <p:nvPicPr>
          <p:cNvPr id="16" name="Picture 15">
            <a:extLst>
              <a:ext uri="{FF2B5EF4-FFF2-40B4-BE49-F238E27FC236}">
                <a16:creationId xmlns:a16="http://schemas.microsoft.com/office/drawing/2014/main" id="{02C524C9-F8E2-4C5A-8216-6500F874DF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650" y="2310680"/>
            <a:ext cx="2571749" cy="2571749"/>
          </a:xfrm>
          <a:prstGeom prst="rect">
            <a:avLst/>
          </a:prstGeom>
        </p:spPr>
      </p:pic>
    </p:spTree>
    <p:extLst>
      <p:ext uri="{BB962C8B-B14F-4D97-AF65-F5344CB8AC3E}">
        <p14:creationId xmlns:p14="http://schemas.microsoft.com/office/powerpoint/2010/main" val="31405402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54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4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54000">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058051"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sp>
        <p:nvSpPr>
          <p:cNvPr id="63" name="Rectangle 62"/>
          <p:cNvSpPr/>
          <p:nvPr/>
        </p:nvSpPr>
        <p:spPr>
          <a:xfrm>
            <a:off x="445574" y="702863"/>
            <a:ext cx="3593026"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Recognise and Describe 3D Shapes</a:t>
            </a:r>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cxnSp>
        <p:nvCxnSpPr>
          <p:cNvPr id="68" name="Straight Connector 67"/>
          <p:cNvCxnSpPr/>
          <p:nvPr/>
        </p:nvCxnSpPr>
        <p:spPr>
          <a:xfrm>
            <a:off x="4058051"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180C806-FC04-4A3C-89C8-A631D0BF7F5C}"/>
              </a:ext>
            </a:extLst>
          </p:cNvPr>
          <p:cNvSpPr/>
          <p:nvPr/>
        </p:nvSpPr>
        <p:spPr>
          <a:xfrm>
            <a:off x="766118" y="1158657"/>
            <a:ext cx="7611763" cy="422405"/>
          </a:xfrm>
          <a:prstGeom prst="rect">
            <a:avLst/>
          </a:prstGeom>
          <a:noFill/>
          <a:ln w="28575">
            <a:noFill/>
          </a:ln>
        </p:spPr>
        <p:txBody>
          <a:bodyPr wrap="square" lIns="72000" tIns="72000" rIns="72000" bIns="72000">
            <a:spAutoFit/>
          </a:bodyPr>
          <a:lstStyle/>
          <a:p>
            <a:r>
              <a:rPr lang="en-GB" altLang="en-US" dirty="0"/>
              <a:t>Which of these statements are true? </a:t>
            </a:r>
            <a:r>
              <a:rPr lang="en-GB" dirty="0"/>
              <a:t>Click to check.</a:t>
            </a:r>
            <a:endParaRPr lang="en-GB" altLang="en-US" dirty="0"/>
          </a:p>
        </p:txBody>
      </p:sp>
      <p:grpSp>
        <p:nvGrpSpPr>
          <p:cNvPr id="4" name="1">
            <a:extLst>
              <a:ext uri="{FF2B5EF4-FFF2-40B4-BE49-F238E27FC236}">
                <a16:creationId xmlns:a16="http://schemas.microsoft.com/office/drawing/2014/main" id="{D5B93362-200D-4388-8316-F513B3EC8D2B}"/>
              </a:ext>
            </a:extLst>
          </p:cNvPr>
          <p:cNvGrpSpPr/>
          <p:nvPr/>
        </p:nvGrpSpPr>
        <p:grpSpPr>
          <a:xfrm>
            <a:off x="831040" y="1929580"/>
            <a:ext cx="6836341" cy="796035"/>
            <a:chOff x="831040" y="1929580"/>
            <a:chExt cx="6836341" cy="796035"/>
          </a:xfrm>
        </p:grpSpPr>
        <p:sp>
          <p:nvSpPr>
            <p:cNvPr id="2" name="Rectangle 1">
              <a:extLst>
                <a:ext uri="{FF2B5EF4-FFF2-40B4-BE49-F238E27FC236}">
                  <a16:creationId xmlns:a16="http://schemas.microsoft.com/office/drawing/2014/main" id="{B00AEC86-1D10-4D87-8FD8-3CDA560D11DE}"/>
                </a:ext>
              </a:extLst>
            </p:cNvPr>
            <p:cNvSpPr/>
            <p:nvPr/>
          </p:nvSpPr>
          <p:spPr>
            <a:xfrm>
              <a:off x="1143000" y="2074986"/>
              <a:ext cx="6524381" cy="580293"/>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5D694DE2-5715-4D52-8E1B-A225A15EF9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55" t="-2222" r="25255" b="61629"/>
            <a:stretch/>
          </p:blipFill>
          <p:spPr>
            <a:xfrm flipH="1">
              <a:off x="831040" y="1929580"/>
              <a:ext cx="796035" cy="796035"/>
            </a:xfrm>
            <a:prstGeom prst="ellipse">
              <a:avLst/>
            </a:prstGeom>
            <a:solidFill>
              <a:schemeClr val="bg1"/>
            </a:solidFill>
            <a:ln w="57150">
              <a:solidFill>
                <a:srgbClr val="00639A"/>
              </a:solidFill>
            </a:ln>
          </p:spPr>
        </p:pic>
        <p:sp>
          <p:nvSpPr>
            <p:cNvPr id="3" name="Rectangle 2">
              <a:extLst>
                <a:ext uri="{FF2B5EF4-FFF2-40B4-BE49-F238E27FC236}">
                  <a16:creationId xmlns:a16="http://schemas.microsoft.com/office/drawing/2014/main" id="{31BE111E-BA23-4D4C-B1EC-505C95BCD059}"/>
                </a:ext>
              </a:extLst>
            </p:cNvPr>
            <p:cNvSpPr/>
            <p:nvPr/>
          </p:nvSpPr>
          <p:spPr>
            <a:xfrm>
              <a:off x="1652953" y="2173852"/>
              <a:ext cx="5926015" cy="369332"/>
            </a:xfrm>
            <a:prstGeom prst="rect">
              <a:avLst/>
            </a:prstGeom>
          </p:spPr>
          <p:txBody>
            <a:bodyPr wrap="square">
              <a:spAutoFit/>
            </a:bodyPr>
            <a:lstStyle/>
            <a:p>
              <a:r>
                <a:rPr lang="en-GB" dirty="0"/>
                <a:t>A cuboid never has a square face, only rectangular.</a:t>
              </a:r>
            </a:p>
          </p:txBody>
        </p:sp>
      </p:grpSp>
      <p:grpSp>
        <p:nvGrpSpPr>
          <p:cNvPr id="5" name="2">
            <a:extLst>
              <a:ext uri="{FF2B5EF4-FFF2-40B4-BE49-F238E27FC236}">
                <a16:creationId xmlns:a16="http://schemas.microsoft.com/office/drawing/2014/main" id="{53234784-9835-441D-BBA3-B3052B6DE28A}"/>
              </a:ext>
            </a:extLst>
          </p:cNvPr>
          <p:cNvGrpSpPr/>
          <p:nvPr/>
        </p:nvGrpSpPr>
        <p:grpSpPr>
          <a:xfrm>
            <a:off x="828419" y="2994222"/>
            <a:ext cx="6904658" cy="795600"/>
            <a:chOff x="828419" y="2959054"/>
            <a:chExt cx="6904658" cy="795600"/>
          </a:xfrm>
        </p:grpSpPr>
        <p:sp>
          <p:nvSpPr>
            <p:cNvPr id="15" name="Rectangle 14">
              <a:extLst>
                <a:ext uri="{FF2B5EF4-FFF2-40B4-BE49-F238E27FC236}">
                  <a16:creationId xmlns:a16="http://schemas.microsoft.com/office/drawing/2014/main" id="{6B9AFA15-821D-410B-82CD-478B33646632}"/>
                </a:ext>
              </a:extLst>
            </p:cNvPr>
            <p:cNvSpPr/>
            <p:nvPr/>
          </p:nvSpPr>
          <p:spPr>
            <a:xfrm>
              <a:off x="1534011" y="3103685"/>
              <a:ext cx="6199066" cy="580293"/>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1C481072-CC85-43CF-B533-91DB837F9DF8}"/>
                </a:ext>
              </a:extLst>
            </p:cNvPr>
            <p:cNvSpPr/>
            <p:nvPr/>
          </p:nvSpPr>
          <p:spPr>
            <a:xfrm>
              <a:off x="1639521" y="3202551"/>
              <a:ext cx="5926015" cy="369332"/>
            </a:xfrm>
            <a:prstGeom prst="rect">
              <a:avLst/>
            </a:prstGeom>
          </p:spPr>
          <p:txBody>
            <a:bodyPr wrap="square">
              <a:spAutoFit/>
            </a:bodyPr>
            <a:lstStyle/>
            <a:p>
              <a:r>
                <a:rPr lang="en-GB" dirty="0"/>
                <a:t>A pyramid always has at least one triangular face. </a:t>
              </a:r>
            </a:p>
          </p:txBody>
        </p:sp>
        <p:pic>
          <p:nvPicPr>
            <p:cNvPr id="9" name="Picture 8">
              <a:extLst>
                <a:ext uri="{FF2B5EF4-FFF2-40B4-BE49-F238E27FC236}">
                  <a16:creationId xmlns:a16="http://schemas.microsoft.com/office/drawing/2014/main" id="{E9930105-A66B-4660-B613-CE89FF2CC3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464" t="-1647" r="-1803" b="63072"/>
            <a:stretch/>
          </p:blipFill>
          <p:spPr>
            <a:xfrm flipH="1">
              <a:off x="828419" y="2959054"/>
              <a:ext cx="795600" cy="795600"/>
            </a:xfrm>
            <a:prstGeom prst="ellipse">
              <a:avLst/>
            </a:prstGeom>
            <a:solidFill>
              <a:schemeClr val="bg1"/>
            </a:solidFill>
            <a:ln w="57150">
              <a:solidFill>
                <a:srgbClr val="00639A"/>
              </a:solidFill>
            </a:ln>
          </p:spPr>
        </p:pic>
      </p:grpSp>
      <p:grpSp>
        <p:nvGrpSpPr>
          <p:cNvPr id="13" name="3">
            <a:extLst>
              <a:ext uri="{FF2B5EF4-FFF2-40B4-BE49-F238E27FC236}">
                <a16:creationId xmlns:a16="http://schemas.microsoft.com/office/drawing/2014/main" id="{C70F5064-738B-4DBC-83B7-0AA4E2762777}"/>
              </a:ext>
            </a:extLst>
          </p:cNvPr>
          <p:cNvGrpSpPr/>
          <p:nvPr/>
        </p:nvGrpSpPr>
        <p:grpSpPr>
          <a:xfrm>
            <a:off x="831040" y="4097209"/>
            <a:ext cx="6897398" cy="808893"/>
            <a:chOff x="831040" y="3982913"/>
            <a:chExt cx="6897398" cy="808893"/>
          </a:xfrm>
        </p:grpSpPr>
        <p:sp>
          <p:nvSpPr>
            <p:cNvPr id="17" name="Rectangle 16">
              <a:extLst>
                <a:ext uri="{FF2B5EF4-FFF2-40B4-BE49-F238E27FC236}">
                  <a16:creationId xmlns:a16="http://schemas.microsoft.com/office/drawing/2014/main" id="{E5113FD8-FEF4-4657-AE5A-F10C2BC0B450}"/>
                </a:ext>
              </a:extLst>
            </p:cNvPr>
            <p:cNvSpPr/>
            <p:nvPr/>
          </p:nvSpPr>
          <p:spPr>
            <a:xfrm>
              <a:off x="1230923" y="3982913"/>
              <a:ext cx="6497515" cy="808893"/>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a:extLst>
                <a:ext uri="{FF2B5EF4-FFF2-40B4-BE49-F238E27FC236}">
                  <a16:creationId xmlns:a16="http://schemas.microsoft.com/office/drawing/2014/main" id="{236CF4D8-D11E-4664-B598-749D5FB6F2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155" t="-2222" r="25255" b="61629"/>
            <a:stretch/>
          </p:blipFill>
          <p:spPr>
            <a:xfrm flipH="1">
              <a:off x="831040" y="3986975"/>
              <a:ext cx="795600" cy="795600"/>
            </a:xfrm>
            <a:prstGeom prst="ellipse">
              <a:avLst/>
            </a:prstGeom>
            <a:solidFill>
              <a:schemeClr val="bg1"/>
            </a:solidFill>
            <a:ln w="57150">
              <a:solidFill>
                <a:srgbClr val="00639A"/>
              </a:solidFill>
            </a:ln>
          </p:spPr>
        </p:pic>
        <p:sp>
          <p:nvSpPr>
            <p:cNvPr id="19" name="Rectangle 18">
              <a:extLst>
                <a:ext uri="{FF2B5EF4-FFF2-40B4-BE49-F238E27FC236}">
                  <a16:creationId xmlns:a16="http://schemas.microsoft.com/office/drawing/2014/main" id="{D6BF9A76-99BB-4174-AE93-F068EE241C56}"/>
                </a:ext>
              </a:extLst>
            </p:cNvPr>
            <p:cNvSpPr/>
            <p:nvPr/>
          </p:nvSpPr>
          <p:spPr>
            <a:xfrm>
              <a:off x="1679329" y="4072987"/>
              <a:ext cx="5600701" cy="646331"/>
            </a:xfrm>
            <a:prstGeom prst="rect">
              <a:avLst/>
            </a:prstGeom>
          </p:spPr>
          <p:txBody>
            <a:bodyPr wrap="square">
              <a:spAutoFit/>
            </a:bodyPr>
            <a:lstStyle/>
            <a:p>
              <a:r>
                <a:rPr lang="en-GB" dirty="0"/>
                <a:t>A cube and a cuboid have the same number of edges, faces and vertices. </a:t>
              </a:r>
            </a:p>
          </p:txBody>
        </p:sp>
      </p:grpSp>
      <p:grpSp>
        <p:nvGrpSpPr>
          <p:cNvPr id="14" name="4">
            <a:extLst>
              <a:ext uri="{FF2B5EF4-FFF2-40B4-BE49-F238E27FC236}">
                <a16:creationId xmlns:a16="http://schemas.microsoft.com/office/drawing/2014/main" id="{99B6FD6E-BC00-4DF7-8EBE-DE98A9534A98}"/>
              </a:ext>
            </a:extLst>
          </p:cNvPr>
          <p:cNvGrpSpPr/>
          <p:nvPr/>
        </p:nvGrpSpPr>
        <p:grpSpPr>
          <a:xfrm>
            <a:off x="837213" y="5244473"/>
            <a:ext cx="6838473" cy="795600"/>
            <a:chOff x="881173" y="5112926"/>
            <a:chExt cx="6838473" cy="795600"/>
          </a:xfrm>
        </p:grpSpPr>
        <p:sp>
          <p:nvSpPr>
            <p:cNvPr id="20" name="Rectangle 19">
              <a:extLst>
                <a:ext uri="{FF2B5EF4-FFF2-40B4-BE49-F238E27FC236}">
                  <a16:creationId xmlns:a16="http://schemas.microsoft.com/office/drawing/2014/main" id="{43415AB7-662B-4F42-BDFA-21E3D238CDB2}"/>
                </a:ext>
              </a:extLst>
            </p:cNvPr>
            <p:cNvSpPr/>
            <p:nvPr/>
          </p:nvSpPr>
          <p:spPr>
            <a:xfrm>
              <a:off x="1556237" y="5231179"/>
              <a:ext cx="6163409" cy="580293"/>
            </a:xfrm>
            <a:prstGeom prst="rect">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81FC6319-833D-475F-82D7-DAE5EFC4510F}"/>
                </a:ext>
              </a:extLst>
            </p:cNvPr>
            <p:cNvSpPr/>
            <p:nvPr/>
          </p:nvSpPr>
          <p:spPr>
            <a:xfrm>
              <a:off x="1679333" y="5356422"/>
              <a:ext cx="4849052" cy="369332"/>
            </a:xfrm>
            <a:prstGeom prst="rect">
              <a:avLst/>
            </a:prstGeom>
          </p:spPr>
          <p:txBody>
            <a:bodyPr wrap="square">
              <a:spAutoFit/>
            </a:bodyPr>
            <a:lstStyle/>
            <a:p>
              <a:r>
                <a:rPr lang="en-GB" dirty="0"/>
                <a:t>A cylinder has no flat faces. </a:t>
              </a:r>
            </a:p>
          </p:txBody>
        </p:sp>
        <p:pic>
          <p:nvPicPr>
            <p:cNvPr id="22" name="Picture 21">
              <a:extLst>
                <a:ext uri="{FF2B5EF4-FFF2-40B4-BE49-F238E27FC236}">
                  <a16:creationId xmlns:a16="http://schemas.microsoft.com/office/drawing/2014/main" id="{362E80DF-C380-4284-9245-F368FDEFE2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464" t="-1647" r="-1803" b="63072"/>
            <a:stretch/>
          </p:blipFill>
          <p:spPr>
            <a:xfrm flipH="1">
              <a:off x="881173" y="5112926"/>
              <a:ext cx="795600" cy="795600"/>
            </a:xfrm>
            <a:prstGeom prst="ellipse">
              <a:avLst/>
            </a:prstGeom>
            <a:solidFill>
              <a:schemeClr val="bg1"/>
            </a:solidFill>
            <a:ln w="57150">
              <a:solidFill>
                <a:srgbClr val="00639A"/>
              </a:solidFill>
            </a:ln>
          </p:spPr>
        </p:pic>
      </p:grpSp>
      <p:pic>
        <p:nvPicPr>
          <p:cNvPr id="24" name="tick">
            <a:extLst>
              <a:ext uri="{FF2B5EF4-FFF2-40B4-BE49-F238E27FC236}">
                <a16:creationId xmlns:a16="http://schemas.microsoft.com/office/drawing/2014/main" id="{5F3909FF-B30D-41C5-B945-EFC745E427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8555" y="3017690"/>
            <a:ext cx="607947" cy="594017"/>
          </a:xfrm>
          <a:prstGeom prst="rect">
            <a:avLst/>
          </a:prstGeom>
        </p:spPr>
      </p:pic>
      <p:pic>
        <p:nvPicPr>
          <p:cNvPr id="29" name="tick">
            <a:extLst>
              <a:ext uri="{FF2B5EF4-FFF2-40B4-BE49-F238E27FC236}">
                <a16:creationId xmlns:a16="http://schemas.microsoft.com/office/drawing/2014/main" id="{7985E059-58C5-4615-A4C3-ACAC6693C7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9768" y="4072765"/>
            <a:ext cx="607947" cy="594017"/>
          </a:xfrm>
          <a:prstGeom prst="rect">
            <a:avLst/>
          </a:prstGeom>
        </p:spPr>
      </p:pic>
      <p:pic>
        <p:nvPicPr>
          <p:cNvPr id="28" name="Picture 27">
            <a:extLst>
              <a:ext uri="{FF2B5EF4-FFF2-40B4-BE49-F238E27FC236}">
                <a16:creationId xmlns:a16="http://schemas.microsoft.com/office/drawing/2014/main" id="{63627A5B-20F0-4982-B712-16A6592032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8294" y="2104289"/>
            <a:ext cx="492369" cy="533399"/>
          </a:xfrm>
          <a:prstGeom prst="rect">
            <a:avLst/>
          </a:prstGeom>
        </p:spPr>
      </p:pic>
      <p:pic>
        <p:nvPicPr>
          <p:cNvPr id="34" name="Picture 33">
            <a:extLst>
              <a:ext uri="{FF2B5EF4-FFF2-40B4-BE49-F238E27FC236}">
                <a16:creationId xmlns:a16="http://schemas.microsoft.com/office/drawing/2014/main" id="{01D4F729-86D6-49C6-B872-D212F2D76A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8294" y="5401405"/>
            <a:ext cx="492369" cy="533399"/>
          </a:xfrm>
          <a:prstGeom prst="rect">
            <a:avLst/>
          </a:prstGeom>
        </p:spPr>
      </p:pic>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4"/>
                                        </p:tgtEl>
                                      </p:cBhvr>
                                    </p:animEffect>
                                    <p:animScale>
                                      <p:cBhvr>
                                        <p:cTn id="12" dur="250" autoRev="1" fill="hold"/>
                                        <p:tgtEl>
                                          <p:spTgt spid="24"/>
                                        </p:tgtEl>
                                      </p:cBhvr>
                                      <p:by x="105000" y="105000"/>
                                    </p:animScale>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28"/>
                                        </p:tgtEl>
                                      </p:cBhvr>
                                    </p:animEffect>
                                    <p:animScale>
                                      <p:cBhvr>
                                        <p:cTn id="23" dur="250" autoRev="1" fill="hold"/>
                                        <p:tgtEl>
                                          <p:spTgt spid="28"/>
                                        </p:tgtEl>
                                      </p:cBhvr>
                                      <p:by x="105000" y="105000"/>
                                    </p:animScale>
                                  </p:child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13"/>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9"/>
                                        </p:tgtEl>
                                      </p:cBhvr>
                                    </p:animEffect>
                                    <p:animScale>
                                      <p:cBhvr>
                                        <p:cTn id="34" dur="250" autoRev="1" fill="hold"/>
                                        <p:tgtEl>
                                          <p:spTgt spid="29"/>
                                        </p:tgtEl>
                                      </p:cBhvr>
                                      <p:by x="105000" y="105000"/>
                                    </p:animScale>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34"/>
                                        </p:tgtEl>
                                      </p:cBhvr>
                                    </p:animEffect>
                                    <p:animScale>
                                      <p:cBhvr>
                                        <p:cTn id="45" dur="250" autoRev="1" fill="hold"/>
                                        <p:tgtEl>
                                          <p:spTgt spid="34"/>
                                        </p:tgtEl>
                                      </p:cBhvr>
                                      <p:by x="105000" y="105000"/>
                                    </p:animScale>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34"/>
                                        </p:tgtEl>
                                      </p:cBhvr>
                                    </p:animEffect>
                                    <p:animScale>
                                      <p:cBhvr>
                                        <p:cTn id="55" dur="250" autoRev="1" fill="hold"/>
                                        <p:tgtEl>
                                          <p:spTgt spid="34"/>
                                        </p:tgtEl>
                                      </p:cBhvr>
                                      <p:by x="105000" y="105000"/>
                                    </p:animScale>
                                  </p:childTnLst>
                                </p:cTn>
                              </p:par>
                            </p:childTnLst>
                          </p:cTn>
                        </p:par>
                      </p:childTnLst>
                    </p:cTn>
                  </p:par>
                </p:childTnLst>
              </p:cTn>
              <p:nextCondLst>
                <p:cond evt="onClick" delay="0">
                  <p:tgtEl>
                    <p:spTgt spid="14"/>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1137</TotalTime>
  <Words>541</Words>
  <Application>Microsoft Office PowerPoint</Application>
  <PresentationFormat>On-screen Show (4:3)</PresentationFormat>
  <Paragraphs>80</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Tuffy-TTF</vt:lpstr>
      <vt:lpstr>Tuffy</vt:lpstr>
      <vt:lpstr>Arial</vt:lpstr>
      <vt:lpstr>Twinkl</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Abi Haigh</dc:creator>
  <cp:lastModifiedBy>Helen Pennicott</cp:lastModifiedBy>
  <cp:revision>93</cp:revision>
  <dcterms:created xsi:type="dcterms:W3CDTF">2019-04-17T11:35:15Z</dcterms:created>
  <dcterms:modified xsi:type="dcterms:W3CDTF">2020-07-02T08:15:16Z</dcterms:modified>
</cp:coreProperties>
</file>